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66" r:id="rId2"/>
    <p:sldId id="302" r:id="rId3"/>
    <p:sldId id="259" r:id="rId4"/>
    <p:sldId id="267" r:id="rId5"/>
    <p:sldId id="290" r:id="rId6"/>
    <p:sldId id="311" r:id="rId7"/>
    <p:sldId id="296" r:id="rId8"/>
    <p:sldId id="299" r:id="rId9"/>
    <p:sldId id="298" r:id="rId10"/>
    <p:sldId id="310" r:id="rId11"/>
    <p:sldId id="288" r:id="rId12"/>
    <p:sldId id="301" r:id="rId13"/>
    <p:sldId id="291" r:id="rId14"/>
    <p:sldId id="287" r:id="rId15"/>
    <p:sldId id="292" r:id="rId16"/>
    <p:sldId id="294" r:id="rId17"/>
    <p:sldId id="303" r:id="rId18"/>
    <p:sldId id="308" r:id="rId19"/>
    <p:sldId id="297" r:id="rId20"/>
    <p:sldId id="305" r:id="rId21"/>
    <p:sldId id="293" r:id="rId22"/>
    <p:sldId id="282" r:id="rId23"/>
    <p:sldId id="286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OP" panose="02010504010101010104" pitchFamily="2" charset="0"/>
      <p:regular r:id="rId29"/>
      <p:bold r:id="rId30"/>
    </p:embeddedFont>
    <p:embeddedFont>
      <p:font typeface="COOP Light" panose="02010404010101010104" pitchFamily="2" charset="0"/>
      <p:regular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1111111-1111-1111-1111-111111111111}">
  <a:tblStyle styleId="{11111111-1111-1111-1111-111111111111}" styleName="Coop Table Sty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54"/>
  </p:normalViewPr>
  <p:slideViewPr>
    <p:cSldViewPr snapToGrid="0" snapToObjects="1" showGuides="1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5E6A-FDCB-4AB5-8C7B-8E5FB1C60A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741906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DC769-86A6-4CAF-A8AC-DC2072FEE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573881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/>
        </p:nvSpPr>
        <p:spPr>
          <a:xfrm>
            <a:off x="442913" y="476250"/>
            <a:ext cx="11306175" cy="59055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A69907-E7E6-1F44-B563-60C092DAA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78857-0B14-784A-ACC7-14EB958D0280}"/>
              </a:ext>
            </a:extLst>
          </p:cNvPr>
          <p:cNvSpPr txBox="1"/>
          <p:nvPr/>
        </p:nvSpPr>
        <p:spPr>
          <a:xfrm>
            <a:off x="12370682" y="2043795"/>
            <a:ext cx="2819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b="1" dirty="0">
                <a:latin typeface="+mj-lt"/>
              </a:rPr>
              <a:t>Skift billede:</a:t>
            </a:r>
          </a:p>
          <a:p>
            <a:pPr algn="l"/>
            <a:r>
              <a:rPr lang="da-DK" sz="1000" dirty="0">
                <a:latin typeface="+mj-lt"/>
              </a:rPr>
              <a:t>Højre klik uden for format</a:t>
            </a:r>
          </a:p>
          <a:p>
            <a:pPr algn="l"/>
            <a:r>
              <a:rPr lang="da-DK" sz="1000" dirty="0">
                <a:latin typeface="+mj-lt"/>
              </a:rPr>
              <a:t>Klik på formatér baggrund</a:t>
            </a:r>
          </a:p>
          <a:p>
            <a:pPr algn="l"/>
            <a:r>
              <a:rPr lang="da-DK" sz="1000" dirty="0">
                <a:latin typeface="+mj-lt"/>
              </a:rPr>
              <a:t>Klik på indsæt fra fil og indsæt dit billede</a:t>
            </a:r>
          </a:p>
        </p:txBody>
      </p:sp>
    </p:spTree>
    <p:extLst>
      <p:ext uri="{BB962C8B-B14F-4D97-AF65-F5344CB8AC3E}">
        <p14:creationId xmlns:p14="http://schemas.microsoft.com/office/powerpoint/2010/main" val="3036029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lede + 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" y="476250"/>
            <a:ext cx="5525037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728663"/>
            <a:ext cx="5243513" cy="853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243FB3-7261-E747-80E1-46655D5EA1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241C1-646C-674A-9531-15E400A51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37E0AC-29F4-124A-9728-7AF29FABEE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459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stort bille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2" y="476250"/>
            <a:ext cx="5508625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5243513" cy="853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46AC0-47A1-364C-BDC3-C6E7EA288D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1BC8-6847-0D48-9B54-E00E2A246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44549C-8CC0-3C4E-A32E-A2B6521EFB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025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168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stort bille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/>
        </p:nvSpPr>
        <p:spPr>
          <a:xfrm>
            <a:off x="442913" y="476250"/>
            <a:ext cx="11053762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2" y="476250"/>
            <a:ext cx="5508625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5243513" cy="853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34576-A2D1-D64D-BD25-D73CE12D85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50E80-45DF-2348-925A-104AD0B00C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71F83-322B-734C-928C-BE96EF528F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025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842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lede + teks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1" y="476250"/>
            <a:ext cx="5508738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728663"/>
            <a:ext cx="5243513" cy="85314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9F2B4-2BBA-ED43-9FBC-52072524E7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0BD9A-01B7-9D40-B8F7-A98CE6832A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3C2602-E37E-0046-8908-9631895DFF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8366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lille bille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543FD-6493-F245-B9B0-A2917DF7875A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12238" y="476250"/>
            <a:ext cx="2736849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CA5324-0DF1-2641-893F-0BA28F47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06815-8110-E544-BF85-EDC297D4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175E98-4CEF-9F49-84B1-D6ED113F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8051801" cy="85314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DDFC92-6584-2940-961D-743344AF93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325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le billede + teks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543FD-6493-F245-B9B0-A2917DF7875A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2" y="476250"/>
            <a:ext cx="2794002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CA5324-0DF1-2641-893F-0BA28F47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06815-8110-E544-BF85-EDC297D4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175E98-4CEF-9F49-84B1-D6ED113F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728663"/>
            <a:ext cx="8051801" cy="85314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1E017831-3F63-F345-877A-EDC08A5C9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67101" y="1581804"/>
            <a:ext cx="8016876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678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ide grøn +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87E191-873D-3C40-A883-357DE79D4FE7}"/>
              </a:ext>
            </a:extLst>
          </p:cNvPr>
          <p:cNvSpPr/>
          <p:nvPr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D132C-BDA1-48F8-800F-20E58003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4DF24A5-C042-4C42-8940-69B5F87BC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2" y="2087320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B128ECD-4B46-C44B-8C8A-C62060ECF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67100" y="2087971"/>
            <a:ext cx="2484438" cy="828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6EA4182-54F0-4440-9082-F49341002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2" y="3173659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3234246-2F2A-4C4D-BFA9-0F537CE78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7100" y="3174310"/>
            <a:ext cx="2484438" cy="828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177F9C-D94F-3342-BAD8-E6B6EEE06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0462" y="4259998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93F2B7-813E-8747-8986-7128E8F563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67100" y="4260649"/>
            <a:ext cx="2484438" cy="828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3A4BE-80AD-B448-9616-C0D2322478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EC647-C6E2-764E-AB20-4E8FB499521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2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ekst + små billeder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954227-A4A7-9A43-88DD-C759316763BB}"/>
              </a:ext>
            </a:extLst>
          </p:cNvPr>
          <p:cNvSpPr/>
          <p:nvPr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DA85AA4-E52C-D142-B49C-C54B18F5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5243513" cy="85314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A06630D-7543-0E42-A6DF-9985F8F00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663" y="728663"/>
            <a:ext cx="4313222" cy="170402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A7BB53E-4775-F048-A6AD-D4E27900EA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4663" y="2565000"/>
            <a:ext cx="2080800" cy="170402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10AF4A6-10F2-2549-9E99-3AB9C2E6D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4663" y="4401339"/>
            <a:ext cx="2804999" cy="172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0011F49-0677-8B48-B3CF-E6678BD046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51975" y="4401338"/>
            <a:ext cx="1332000" cy="172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190917B-D52D-5E41-9AC9-73C2FAFA1D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27776" y="2565000"/>
            <a:ext cx="2080800" cy="170402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9BDCF3E-32E6-1549-A5AD-A955EB5DF6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CF9ED6-C811-5D46-BCCE-3CA7A294478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B427C48D-955A-9547-9410-39333F4D0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025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27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BC2466-C351-6F41-822D-3C7A2BDE0F5B}"/>
              </a:ext>
            </a:extLst>
          </p:cNvPr>
          <p:cNvSpPr/>
          <p:nvPr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72D6E94-B671-C44F-9570-58C2551AD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869140"/>
            <a:ext cx="1584325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3309F70-BF39-9E4F-B5DA-B6D423041E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0463" y="1869140"/>
            <a:ext cx="1578875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8940-759C-AC48-9CF8-563AFF5B23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1868488"/>
            <a:ext cx="356393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4D7ADF8-24E1-B74F-8B01-78781C93D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4444" y="1868488"/>
            <a:ext cx="354016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C37B05-FCB5-4945-9593-E47433B009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95662"/>
            <a:ext cx="1584325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5AE28A9-6269-6E4F-8F92-2550BD0127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0463" y="3795662"/>
            <a:ext cx="1578875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16FCAF1-EB5D-9042-A075-963AA12B3C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7600" y="3795010"/>
            <a:ext cx="356393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0006B0-68FC-F842-B106-CE9808691A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4444" y="3795010"/>
            <a:ext cx="354016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C0CDD-E4C2-8A44-9123-F8A2E6DB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3A34-178C-AC47-A92A-DE1A969D3E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7524-BF7E-B94B-9EE7-911A035B6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6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side 6 st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9173B-3373-934F-9F99-F3D990AFB2C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D68093-DFD8-DF49-9E68-1D337E24E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387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F5645B-3D4E-AE42-80C1-FBD1A850B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388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6F7A2-CDF9-7D41-8F43-1EF10BF8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4981-1A61-7246-A6E8-0B10FEA38C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47A67-CF8B-564A-9F0B-75ECE0A38B7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EAD1EA2-36EF-EB4F-843E-58E125AB79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7387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ED1254F-6808-4245-B4F0-B9CF6D0A00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7388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F452BF-FBF4-154A-9AE2-52C438A804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67100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874FC4-C8E8-A34D-A00A-031D2ADF0A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67101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57EBB200-ECC7-9641-86C4-86660F3E31A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67100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CC41086-9437-9840-A523-E2C0CF21AB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7101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048C4AF-EC3A-EF40-B3C9-74F2BD7659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6813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57D291AE-105F-D94A-9D15-B4265EB9E7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6814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74081152-C278-A844-8465-D9EECE8672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26813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3D9D1CA7-87BC-BF4F-9E26-BC9BE87154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6814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7079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D99E0C-9DDD-C548-8974-EB6B9028E3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9B0C79-818E-3D49-B8D7-5DF32C530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A1125-79F9-4C45-A8E1-709E753CD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4F720-23EC-F84C-93B3-87F966FCC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25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side 8 st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9173B-3373-934F-9F99-F3D990AFB2C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D68093-DFD8-DF49-9E68-1D337E24E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387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F5645B-3D4E-AE42-80C1-FBD1A850B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388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6F7A2-CDF9-7D41-8F43-1EF10BF8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4981-1A61-7246-A6E8-0B10FEA38C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47A67-CF8B-564A-9F0B-75ECE0A38B7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EAD1EA2-36EF-EB4F-843E-58E125AB79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7387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ED1254F-6808-4245-B4F0-B9CF6D0A00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7388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F452BF-FBF4-154A-9AE2-52C438A804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67100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874FC4-C8E8-A34D-A00A-031D2ADF0A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67101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57EBB200-ECC7-9641-86C4-86660F3E31A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67100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CC41086-9437-9840-A523-E2C0CF21AB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7101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048C4AF-EC3A-EF40-B3C9-74F2BD7659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6813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57D291AE-105F-D94A-9D15-B4265EB9E7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6814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74081152-C278-A844-8465-D9EECE8672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26813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3D9D1CA7-87BC-BF4F-9E26-BC9BE87154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6814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DD00037-4C19-354C-9DF2-75E4FBA4A9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86526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476360D-DE3A-BC4B-A80D-17FEF246622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86527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FD317D8-FF02-9F4F-BF09-114B090160A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986526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6303835-E4A7-6F4C-8416-4BE0B53B2D9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86527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82061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beig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1B2E0-A663-D04E-BEC8-F2E9C62221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6D1AD-86B6-934B-A52C-4692CD719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3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s + 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A5870E-98D5-8146-B0C4-20630FAD6F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479B7-718F-4445-A5D3-1687639863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9614527-5D80-4346-BEB8-5826F4623F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08025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Visual</a:t>
            </a:r>
            <a:endParaRPr lang="da-DK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B52061D-3254-6947-A8F2-6FA65049A4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839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ektioner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89502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F070C-6DE2-9348-98FE-F6D1D0AB98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8025" y="1581150"/>
            <a:ext cx="5243513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134C715-3928-4F49-989D-94BD425FB5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8025" y="4017637"/>
            <a:ext cx="5243513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D89141-4624-3B4F-B86A-6D591F161D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0462" y="1581150"/>
            <a:ext cx="5243513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6D4B8B-3C4A-0A40-BE25-9132E8F209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463" y="4017637"/>
            <a:ext cx="5243512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C727FF5-5E9F-C248-A831-E869965C49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FEB1A8B-A59D-AD48-B756-2CE1C5F094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24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312103-29BD-CE43-9062-875A365C3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581804"/>
            <a:ext cx="5256213" cy="4547534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CD8D0A6-8CC3-7D4D-B0D3-5F7B10C017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4" y="1581804"/>
            <a:ext cx="5376385" cy="4547534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112EA1-DFD4-BF45-8C34-AC1FA43B4E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06EA84-BF2D-2741-B275-55D73FE3E5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73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med 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A77409F-F7B4-464A-BA38-E251D6BBF48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5325" y="1581804"/>
            <a:ext cx="5256213" cy="4547534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A5870E-98D5-8146-B0C4-20630FAD6F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479B7-718F-4445-A5D3-1687639863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D7B2C5-F069-AF43-9BEA-5A9754BE77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7900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A77409F-F7B4-464A-BA38-E251D6BBF48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5325" y="1581804"/>
            <a:ext cx="10801350" cy="4547534"/>
          </a:xfrm>
        </p:spPr>
        <p:txBody>
          <a:bodyPr/>
          <a:lstStyle/>
          <a:p>
            <a:r>
              <a:rPr lang="da-DK"/>
              <a:t>Klik på ikonet for at tilføje et diagram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A45B-F713-3244-871C-CB89DD38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0C1C4-CCD9-8846-8489-6FD3278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61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9E86B7-2CD2-284F-80E5-11A93B2092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ACBED1-8D9B-084E-B055-D2B1C07E10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BA864874-8701-0542-82ED-E0DCCDD948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08024" y="1581804"/>
            <a:ext cx="10776587" cy="4547533"/>
          </a:xfrm>
        </p:spPr>
        <p:txBody>
          <a:bodyPr/>
          <a:lstStyle/>
          <a:p>
            <a:r>
              <a:rPr lang="da-DK"/>
              <a:t>Klik på ikonet for at tilføje en tabel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867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el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8DE1D4-B271-EF45-BFF6-61F8F704C0CF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6998B-D2D9-0B4B-839D-4F0EA75D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800" y="1697226"/>
            <a:ext cx="3862398" cy="387567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49F326-3A8C-814A-8904-7C855F6A9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8040" y="1109494"/>
            <a:ext cx="2275918" cy="465344"/>
          </a:xfrm>
          <a:ln>
            <a:noFill/>
          </a:ln>
        </p:spPr>
        <p:txBody>
          <a:bodyPr anchor="b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0C682C6-F992-CD4E-9E68-116742992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4119" y="2425963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9583AE-91D3-4C47-8D0D-BCC28A056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4119" y="4378818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657AFA0-73B5-AA4C-A8A3-A1B3366F0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8040" y="5716480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786555B-A8E5-7842-8D61-FD7CDF970A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3005" y="2425963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l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DC44F88-B496-F244-89D0-A0DCADCCF5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83005" y="4378818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l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04ACD-BDE2-8E41-AE84-D4D4ECDEC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7951" y="2425963"/>
            <a:ext cx="3048798" cy="2418199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Modelnavn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676C5-4045-A749-8BE9-3394BFCC1D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AC80C-D8D9-5042-A110-1380449A03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F6E74-8A5F-4547-BAD2-FCBF81D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186563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gkag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6D68204-A31F-6C47-AD19-70914926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4700" y="1810977"/>
            <a:ext cx="3902598" cy="390259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16447-5DB8-F34D-84B9-726308B94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0337" y="5055120"/>
            <a:ext cx="1908175" cy="7429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55C2289-D69C-1B4D-98BA-0967D20FC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8326" y="3306330"/>
            <a:ext cx="1613908" cy="7429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3D8DC9B-0C29-E849-8C09-9E4551812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5860" y="3306330"/>
            <a:ext cx="1670364" cy="7429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A19030-CF6D-494B-B033-06E50AA13E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2809" y="2563398"/>
            <a:ext cx="1188403" cy="74295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C11F710-7CF9-364E-BAAC-B3C2EB2A70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7299" y="2563398"/>
            <a:ext cx="1188403" cy="74295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15D5CE4-5E2F-934A-AD61-DE1242989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89" y="4243608"/>
            <a:ext cx="1188403" cy="74295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0709D-BD30-1B4F-AFCD-2DE8382999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4D026-5952-4042-8A68-161C922BE6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D26788-4515-8C43-9D09-D0947DE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10777225" cy="85314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462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D02F63-F484-DB46-9B42-1536CD11A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tx2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1232D5-67BF-F241-9443-CDA869B77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CB311-AFAF-2B4D-9D41-08AD1BF58F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9928-1379-D147-A3CF-4CB673387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2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med overskrif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05232-5FB6-CF4A-9C3E-8003DD2D66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63A0-AE08-604A-886A-8CF455924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194955-420D-BF40-8D07-CD274479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10986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310E70-1EDF-9642-A68A-1ADE1CADD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874BB-EC59-3E43-BA0D-28ADF39F9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84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CEEA8F8-BE8A-9B49-874B-389CF9136ED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 dirty="0"/>
              <a:t>Indsæt film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52AEBD5-3EDF-D64E-AEF1-9786FC015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15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 for i dag med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D37223-EF6D-984D-BCD0-D2A7B1970B03}"/>
              </a:ext>
            </a:extLst>
          </p:cNvPr>
          <p:cNvSpPr/>
          <p:nvPr/>
        </p:nvSpPr>
        <p:spPr>
          <a:xfrm rot="16200000">
            <a:off x="5874543" y="985986"/>
            <a:ext cx="442913" cy="11306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8BB79B-5C80-4440-B287-19AF353E42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352695"/>
            <a:ext cx="8064500" cy="2076031"/>
          </a:xfr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Tak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6F17E-412A-D244-A943-9E11EE61E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C888D-DCEA-1A43-9019-708D97D2B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45BDD-BD79-7C4C-AA60-5E7FAD47E97D}"/>
              </a:ext>
            </a:extLst>
          </p:cNvPr>
          <p:cNvSpPr/>
          <p:nvPr/>
        </p:nvSpPr>
        <p:spPr>
          <a:xfrm>
            <a:off x="-1" y="0"/>
            <a:ext cx="4429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78AEE-A811-674B-AF15-F7E65BD8AA74}"/>
              </a:ext>
            </a:extLst>
          </p:cNvPr>
          <p:cNvSpPr/>
          <p:nvPr/>
        </p:nvSpPr>
        <p:spPr>
          <a:xfrm>
            <a:off x="11749088" y="0"/>
            <a:ext cx="4429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FDB64-E049-BE4D-8B8C-9E49BA1B6F92}"/>
              </a:ext>
            </a:extLst>
          </p:cNvPr>
          <p:cNvSpPr/>
          <p:nvPr/>
        </p:nvSpPr>
        <p:spPr>
          <a:xfrm rot="16200000">
            <a:off x="5857874" y="-5414965"/>
            <a:ext cx="476251" cy="11306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7669CF-2199-0345-8914-52AB950C7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FAE54E-746D-E648-B1FA-AD751DD4B434}"/>
              </a:ext>
            </a:extLst>
          </p:cNvPr>
          <p:cNvSpPr txBox="1"/>
          <p:nvPr/>
        </p:nvSpPr>
        <p:spPr>
          <a:xfrm>
            <a:off x="12370682" y="2043795"/>
            <a:ext cx="2819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b="1" dirty="0">
                <a:latin typeface="+mj-lt"/>
              </a:rPr>
              <a:t>Skift billede:</a:t>
            </a:r>
          </a:p>
          <a:p>
            <a:pPr algn="l"/>
            <a:r>
              <a:rPr lang="da-DK" sz="1000" dirty="0">
                <a:latin typeface="+mj-lt"/>
              </a:rPr>
              <a:t>Højre klik uden for format</a:t>
            </a:r>
          </a:p>
          <a:p>
            <a:pPr algn="l"/>
            <a:r>
              <a:rPr lang="da-DK" sz="1000" dirty="0">
                <a:latin typeface="+mj-lt"/>
              </a:rPr>
              <a:t>Klik på formatér baggrund</a:t>
            </a:r>
          </a:p>
          <a:p>
            <a:pPr algn="l"/>
            <a:r>
              <a:rPr lang="da-DK" sz="1000" dirty="0">
                <a:latin typeface="+mj-lt"/>
              </a:rPr>
              <a:t>Klik på indsæt fra fil og indsæt dit billede</a:t>
            </a:r>
          </a:p>
        </p:txBody>
      </p:sp>
    </p:spTree>
    <p:extLst>
      <p:ext uri="{BB962C8B-B14F-4D97-AF65-F5344CB8AC3E}">
        <p14:creationId xmlns:p14="http://schemas.microsoft.com/office/powerpoint/2010/main" val="3668505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 for i dag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BB247-7981-9741-859D-B8C30704E5DE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9DBAC-767C-D342-854F-60DA79756E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352695"/>
            <a:ext cx="8064500" cy="2076031"/>
          </a:xfr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Tak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3B50A2-70DB-3847-A903-CB54983A8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2BD8E-A71F-9446-A801-EAE160B92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57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1CC4-78AA-0547-94EA-2A3B79B0C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72A03-4166-0D4D-8F5B-E7DD9D2C2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1B044-877C-BE46-B133-DA3BA721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D919-9790-7146-8C15-EDB00F92ADD5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578C2-11EE-AA42-B07A-E9D9B84A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68BBA-DEAA-AF49-BAC1-D5CEE0F2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8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ide hvid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15AD-EF0D-3E49-B9B2-2F4AE2D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EDD3-9574-FF47-8C45-D50753986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892AE-A022-AA43-B4C9-7650F744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904631D-F2C3-BE47-91DC-079BC2DB96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1" y="1581804"/>
            <a:ext cx="10777225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437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side hvi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15AD-EF0D-3E49-B9B2-2F4AE2D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EDD3-9574-FF47-8C45-D50753986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892AE-A022-AA43-B4C9-7650F744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CB9AA9C-2838-1E45-B44C-B273ADE923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67101" y="1581804"/>
            <a:ext cx="8016876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96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106F08-AF8E-2149-B369-71DF3EDC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9F5AA-B5EF-B347-B26A-6C0D8F1C4A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5FDFC-53C8-E446-9128-03DA51416C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8DA2D07-5569-1842-93A9-EE073821DF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463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5304ADB-F2E5-704F-A127-8A30128C67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8025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4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A1827-F159-CB49-92BF-388039122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386" y="1590675"/>
            <a:ext cx="5244151" cy="141763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98B7-3320-B147-9B29-444461B6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8AC43-F953-884B-97FC-A33DF60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tekst + billede logo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02D1789-7A82-3044-9A43-EC44F952EE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D364358-C036-844C-8DDD-C9951E70F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14B98-22BA-F643-92D2-2B76B96A3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5056875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F1165FB-E3AF-D249-979A-93771E14F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7939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tekst + billede logo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02D1789-7A82-3044-9A43-EC44F952EE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D364358-C036-844C-8DDD-C9951E70F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B33704-1AA4-A74C-9414-0CACC24A5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5056875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396AD9-8E5D-FC43-BCC9-E9EF0584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203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1E2004E-D16C-4D92-A76B-521AAFFA3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392212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395" imgH="394" progId="TCLayout.ActiveDocument.1">
                  <p:embed/>
                </p:oleObj>
              </mc:Choice>
              <mc:Fallback>
                <p:oleObj name="think-cell Slide" r:id="rId38" imgW="395" imgH="39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1E2004E-D16C-4D92-A76B-521AAFFA3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31D68-19DD-41BC-9C7E-EA2049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10777225" cy="8531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71385-73A5-476C-9F9A-F8F0B17F8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87" y="1581804"/>
            <a:ext cx="8052437" cy="45475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5B33-E8F2-4275-BE5B-5F9C61EC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0626" y="6551733"/>
            <a:ext cx="856049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fld id="{8873C856-2D42-774B-9F3D-A3E810E10692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0AD088-394C-F741-97F1-90AE5DA9DC24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47794A7-0409-4A44-9441-CCC62019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387" y="6551733"/>
            <a:ext cx="3850563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0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chemeClr val="tx2"/>
          </a:solidFill>
          <a:latin typeface="COOP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tabLst/>
        <a:defRPr sz="1600" b="1" i="0" kern="1200">
          <a:solidFill>
            <a:schemeClr val="tx1"/>
          </a:solidFill>
          <a:latin typeface="COOP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438">
          <p15:clr>
            <a:srgbClr val="F26B43"/>
          </p15:clr>
        </p15:guide>
        <p15:guide id="3" pos="2184">
          <p15:clr>
            <a:srgbClr val="F26B43"/>
          </p15:clr>
        </p15:guide>
        <p15:guide id="4" pos="2026">
          <p15:clr>
            <a:srgbClr val="F26B43"/>
          </p15:clr>
        </p15:guide>
        <p15:guide id="5" pos="3931">
          <p15:clr>
            <a:srgbClr val="F26B43"/>
          </p15:clr>
        </p15:guide>
        <p15:guide id="6" pos="3749">
          <p15:clr>
            <a:srgbClr val="F26B43"/>
          </p15:clr>
        </p15:guide>
        <p15:guide id="7" pos="5677">
          <p15:clr>
            <a:srgbClr val="F26B43"/>
          </p15:clr>
        </p15:guide>
        <p15:guide id="8" pos="5518">
          <p15:clr>
            <a:srgbClr val="F26B43"/>
          </p15:clr>
        </p15:guide>
        <p15:guide id="13" pos="7242">
          <p15:clr>
            <a:srgbClr val="F26B43"/>
          </p15:clr>
        </p15:guide>
        <p15:guide id="14" pos="7401">
          <p15:clr>
            <a:srgbClr val="F26B43"/>
          </p15:clr>
        </p15:guide>
        <p15:guide id="15" orient="horz" pos="300">
          <p15:clr>
            <a:srgbClr val="F26B43"/>
          </p15:clr>
        </p15:guide>
        <p15:guide id="16" orient="horz" pos="3861">
          <p15:clr>
            <a:srgbClr val="F26B43"/>
          </p15:clr>
        </p15:guide>
        <p15:guide id="17" orient="horz" pos="4020">
          <p15:clr>
            <a:srgbClr val="F26B43"/>
          </p15:clr>
        </p15:guide>
        <p15:guide id="18" orient="horz" pos="459">
          <p15:clr>
            <a:srgbClr val="F26B43"/>
          </p15:clr>
        </p15:guide>
        <p15:guide id="19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hyperlink" Target="mailto:thomas.roland@coop.dk" TargetMode="Externa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hyperlink" Target="mailto:nicki.pagh.boergesen@coop.dk" TargetMode="Externa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23.jpeg"/><Relationship Id="rId5" Type="http://schemas.openxmlformats.org/officeDocument/2006/relationships/hyperlink" Target="mailto:huyen.pham@coop.dk" TargetMode="Externa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hyperlink" Target="mailto:Lotte.hjorlund.andersen@coop.dk" TargetMode="External"/><Relationship Id="rId5" Type="http://schemas.openxmlformats.org/officeDocument/2006/relationships/hyperlink" Target="mailto:tobias.simonsen@coop.dk" TargetMode="Externa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image" Target="../media/image26.jpeg"/><Relationship Id="rId5" Type="http://schemas.openxmlformats.org/officeDocument/2006/relationships/hyperlink" Target="mailto:lasse.bolander@coop.dk" TargetMode="Externa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6" Type="http://schemas.openxmlformats.org/officeDocument/2006/relationships/image" Target="../media/image27.jpeg"/><Relationship Id="rId5" Type="http://schemas.openxmlformats.org/officeDocument/2006/relationships/hyperlink" Target="mailto:nicolai.houe@coop.dk" TargetMode="Externa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image" Target="../media/image28.jpeg"/><Relationship Id="rId5" Type="http://schemas.openxmlformats.org/officeDocument/2006/relationships/hyperlink" Target="mailto:kirstenherlov@gmail.com" TargetMode="Externa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image" Target="../media/image29.jpeg"/><Relationship Id="rId5" Type="http://schemas.openxmlformats.org/officeDocument/2006/relationships/hyperlink" Target="mailto:mads.svaneklink@gmail.com" TargetMode="Externa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6" Type="http://schemas.openxmlformats.org/officeDocument/2006/relationships/image" Target="../media/image30.jpeg"/><Relationship Id="rId5" Type="http://schemas.openxmlformats.org/officeDocument/2006/relationships/hyperlink" Target="mailto:cbm@reacto.dk" TargetMode="Externa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6" Type="http://schemas.openxmlformats.org/officeDocument/2006/relationships/image" Target="../media/image31.jpeg"/><Relationship Id="rId5" Type="http://schemas.openxmlformats.org/officeDocument/2006/relationships/hyperlink" Target="mailto:Kristian.herlufsen@coop.dk" TargetMode="Externa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6" Type="http://schemas.openxmlformats.org/officeDocument/2006/relationships/image" Target="../media/image32.jpeg"/><Relationship Id="rId5" Type="http://schemas.openxmlformats.org/officeDocument/2006/relationships/hyperlink" Target="mailto:peter.nielsen750@gmail.com" TargetMode="Externa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33.jpeg"/><Relationship Id="rId5" Type="http://schemas.openxmlformats.org/officeDocument/2006/relationships/hyperlink" Target="mailto:busch@aarslevnet.dk" TargetMode="Externa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6" Type="http://schemas.openxmlformats.org/officeDocument/2006/relationships/hyperlink" Target="mailto:info@demokratiskerhverv.dk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6" Type="http://schemas.openxmlformats.org/officeDocument/2006/relationships/hyperlink" Target="mailto:re@stopspildlokalt.dk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hyperlink" Target="mailto:bente.svane.nielsen@coop.dk" TargetMode="Externa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hyperlink" Target="mailto:mike.dranov@coop.dk" TargetMode="Externa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15.jpg"/><Relationship Id="rId5" Type="http://schemas.openxmlformats.org/officeDocument/2006/relationships/hyperlink" Target="mailto:malene.brandt@coop.dk" TargetMode="Externa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hyperlink" Target="mailto:Claus.ljungdahl@coop.dk" TargetMode="Externa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17.jpg"/><Relationship Id="rId5" Type="http://schemas.openxmlformats.org/officeDocument/2006/relationships/hyperlink" Target="mailto:josefina.estrada@coop.dk" TargetMode="Externa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6" Type="http://schemas.openxmlformats.org/officeDocument/2006/relationships/hyperlink" Target="mailto:pia.thorsen.jacobsen@coop.dk" TargetMode="External"/><Relationship Id="rId5" Type="http://schemas.openxmlformats.org/officeDocument/2006/relationships/hyperlink" Target="mailto:eva.guld.klausen@coop.dk" TargetMode="External"/><Relationship Id="rId4" Type="http://schemas.openxmlformats.org/officeDocument/2006/relationships/image" Target="../media/image1.emf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F5C482-A2F7-46F8-862A-4138DFC0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C0A4D2EC-C88B-4331-B4AF-6D57ED9BB8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52200" y="6555600"/>
            <a:ext cx="687600" cy="19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F5DE3-744D-48A2-B582-75F5B2E57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235469"/>
            <a:ext cx="6645042" cy="1666875"/>
          </a:xfrm>
        </p:spPr>
        <p:txBody>
          <a:bodyPr anchor="b">
            <a:normAutofit/>
          </a:bodyPr>
          <a:lstStyle/>
          <a:p>
            <a:r>
              <a:rPr lang="en-US" sz="5800" dirty="0" err="1"/>
              <a:t>Demokratiugen</a:t>
            </a:r>
            <a:r>
              <a:rPr lang="en-US" sz="5800" dirty="0"/>
              <a:t> 2024</a:t>
            </a:r>
          </a:p>
        </p:txBody>
      </p:sp>
      <p:sp>
        <p:nvSpPr>
          <p:cNvPr id="73" name="Subtitle 4">
            <a:extLst>
              <a:ext uri="{FF2B5EF4-FFF2-40B4-BE49-F238E27FC236}">
                <a16:creationId xmlns:a16="http://schemas.microsoft.com/office/drawing/2014/main" id="{1F3E809F-63F9-42E2-BEB5-7FD005B15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Inspirationskatalog</a:t>
            </a:r>
            <a:r>
              <a:rPr lang="en-US" sz="1800" b="1" dirty="0"/>
              <a:t>: </a:t>
            </a:r>
          </a:p>
          <a:p>
            <a:r>
              <a:rPr lang="en-US" sz="1800" b="1" dirty="0"/>
              <a:t>Interne og </a:t>
            </a:r>
            <a:r>
              <a:rPr lang="en-US" sz="1800" b="1" dirty="0" err="1"/>
              <a:t>eksterne</a:t>
            </a:r>
            <a:r>
              <a:rPr lang="en-US" sz="1800" b="1" dirty="0"/>
              <a:t> </a:t>
            </a:r>
            <a:r>
              <a:rPr lang="en-US" sz="1800" b="1" dirty="0" err="1"/>
              <a:t>oplægsholdere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til </a:t>
            </a:r>
            <a:r>
              <a:rPr lang="en-US" sz="1800" b="1" dirty="0" err="1"/>
              <a:t>årsmøder</a:t>
            </a:r>
            <a:r>
              <a:rPr lang="en-US" sz="1800" b="1" dirty="0"/>
              <a:t> &amp; </a:t>
            </a:r>
            <a:r>
              <a:rPr lang="en-US" sz="1800" b="1" dirty="0" err="1"/>
              <a:t>generalforsamlinger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Coop</a:t>
            </a:r>
          </a:p>
        </p:txBody>
      </p:sp>
    </p:spTree>
    <p:extLst>
      <p:ext uri="{BB962C8B-B14F-4D97-AF65-F5344CB8AC3E}">
        <p14:creationId xmlns:p14="http://schemas.microsoft.com/office/powerpoint/2010/main" val="247207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Ansvarlighed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8111" y="1486126"/>
            <a:ext cx="4654476" cy="4582633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Thomas Roland</a:t>
            </a:r>
          </a:p>
          <a:p>
            <a:pPr marL="0" indent="0">
              <a:buNone/>
            </a:pP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Vareansvarlighed-</a:t>
            </a: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&amp; Kvalitetschef</a:t>
            </a: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Fremtidens madvaner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Dyrevelfærd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Klimamærkning, GMO &amp;økologi 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Forskelle mellem forbrugernes ønsker, handlinger og forventninger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thomas.roland@coop.dk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 descr="Et billede, der indeholder tøj, person, Ansigt, indendørs&#10;&#10;Automatisk genereret beskrivelse">
            <a:extLst>
              <a:ext uri="{FF2B5EF4-FFF2-40B4-BE49-F238E27FC236}">
                <a16:creationId xmlns:a16="http://schemas.microsoft.com/office/drawing/2014/main" id="{8221E1CB-FD1D-D2B9-2D74-67CD262410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318" y="1466021"/>
            <a:ext cx="3054537" cy="45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Coop Energi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2691" y="1520114"/>
            <a:ext cx="4846628" cy="4574427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/>
              <a:t>Nicki Pagh</a:t>
            </a:r>
            <a:endParaRPr lang="da-DK" sz="1200" b="1" dirty="0"/>
          </a:p>
          <a:p>
            <a:pPr marL="0" indent="0">
              <a:buNone/>
            </a:pPr>
            <a:r>
              <a:rPr lang="da-DK" sz="1400" b="1" dirty="0"/>
              <a:t>Energichef Coop Danmark</a:t>
            </a:r>
          </a:p>
          <a:p>
            <a:pPr marL="0" indent="0">
              <a:buNone/>
            </a:pPr>
            <a:endParaRPr lang="da-DK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Energistrategi i øjenhøjde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Hvad gjorde Coop da energikrisen ramte med fuld kraft?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Hvordan tackler Coop energikrisen i fremtiden?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Har vi en energistrategi? Og hvad kan bestyrelserne og de medlemsvalgte bidrage med?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Kan jeg som medlem hjælpe butikken med at spare på energien? Eller på anden vis hjælpe?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nicki.pagh.boergesen@coop.dk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200" dirty="0">
                <a:latin typeface="COOP" panose="02010504010101010104" pitchFamily="2" charset="0"/>
                <a:cs typeface="Times New Roman" panose="02020603050405020304" pitchFamily="18" charset="0"/>
              </a:rPr>
              <a:t> </a:t>
            </a: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 descr="Et billede, der indeholder himmel, udendørs&#10;&#10;Automatisk genereret beskrivelse">
            <a:extLst>
              <a:ext uri="{FF2B5EF4-FFF2-40B4-BE49-F238E27FC236}">
                <a16:creationId xmlns:a16="http://schemas.microsoft.com/office/drawing/2014/main" id="{2BFE2F37-7FD6-4BE1-B533-8108BAA710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81" y="1821976"/>
            <a:ext cx="5087173" cy="33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Coop Energi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4680" y="1587226"/>
            <a:ext cx="4641014" cy="4574427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/>
              <a:t>Huyen Pham</a:t>
            </a:r>
          </a:p>
          <a:p>
            <a:pPr marL="0" indent="0">
              <a:buNone/>
            </a:pPr>
            <a:r>
              <a:rPr lang="da-DK" sz="1400" b="1" dirty="0"/>
              <a:t>Ansvarlig for energiledelse i Coop Danmark</a:t>
            </a:r>
            <a:endParaRPr lang="da-DK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Hvad er Energiledelse og hvorfor har Coop det?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Hvad gjorde Coop da energikrisen ramte med fuld kraft?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Brugeradfærd – kan man opnå besparelser uden investeringer?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Kan jeg som medlem hjælpe butikken med at spare på energien? Eller på anden vis hjælpe?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huyen.pham@coop.dk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 descr="Et billede, der indeholder person, kvinde, udendørs&#10;&#10;Automatisk genereret beskrivelse">
            <a:extLst>
              <a:ext uri="{FF2B5EF4-FFF2-40B4-BE49-F238E27FC236}">
                <a16:creationId xmlns:a16="http://schemas.microsoft.com/office/drawing/2014/main" id="{FE889928-61EA-40BC-8313-0EE7A5552B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88957"/>
            <a:ext cx="5296012" cy="35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4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76427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b="1" dirty="0">
                <a:solidFill>
                  <a:schemeClr val="tx1"/>
                </a:solidFill>
              </a:rPr>
              <a:t>HR &amp; Ungeagendaen i Coop</a:t>
            </a:r>
            <a:br>
              <a:rPr lang="da-DK" sz="2400" dirty="0">
                <a:solidFill>
                  <a:schemeClr val="tx1"/>
                </a:solidFill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dirty="0">
                <a:solidFill>
                  <a:schemeClr val="tx1"/>
                </a:solidFill>
              </a:rPr>
            </a:br>
            <a:br>
              <a:rPr lang="da-DK" dirty="0">
                <a:solidFill>
                  <a:schemeClr val="tx1"/>
                </a:solidFill>
              </a:rPr>
            </a:br>
            <a:br>
              <a:rPr lang="da-DK" sz="3100" b="1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433" y="1690577"/>
            <a:ext cx="5207319" cy="4358078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Lotte Hjortlund Andersen</a:t>
            </a: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HR-direktør Coop Danmark</a:t>
            </a:r>
          </a:p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Tobias Simonsen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Ungeminister Coop Danmark</a:t>
            </a:r>
          </a:p>
          <a:p>
            <a:pPr marL="0" indent="0">
              <a:buNone/>
            </a:pP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  <a:endParaRPr lang="da-DK" sz="1200" u="sng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HR-agendaen i Coop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Kollegafællesskab på tværs af generationer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Fastholdelse og tiltrækning </a:t>
            </a:r>
          </a:p>
          <a:p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Coops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Ungeråd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&amp; u</a:t>
            </a:r>
            <a:r>
              <a:rPr lang="da-DK" sz="1200" dirty="0" err="1">
                <a:latin typeface="COOP" panose="02010504010101010104" pitchFamily="2" charset="0"/>
                <a:cs typeface="Calibri" panose="020F0502020204030204" pitchFamily="34" charset="0"/>
              </a:rPr>
              <a:t>nges</a:t>
            </a:r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 deltagelse i lokale fællesskaber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Diversitet i bestyrelser, m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angfoldighed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U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inklusion</a:t>
            </a:r>
            <a:endParaRPr lang="da-DK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tobias.simonsen@coop.dk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lotte.hjorlund.andersen@coop.dk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1026" name="Billede 3">
            <a:extLst>
              <a:ext uri="{FF2B5EF4-FFF2-40B4-BE49-F238E27FC236}">
                <a16:creationId xmlns:a16="http://schemas.microsoft.com/office/drawing/2014/main" id="{7CD829C5-46E7-41C5-B23A-737A0939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393" y="3219255"/>
            <a:ext cx="2554224" cy="255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 descr="Et billede, der indeholder Ansigt, tøj, person, smil&#10;&#10;Automatisk genereret beskrivelse">
            <a:extLst>
              <a:ext uri="{FF2B5EF4-FFF2-40B4-BE49-F238E27FC236}">
                <a16:creationId xmlns:a16="http://schemas.microsoft.com/office/drawing/2014/main" id="{1D98AC40-785A-A5D7-DD3A-A2E05405C8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7" y="1945758"/>
            <a:ext cx="3050735" cy="20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7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Coop ambas bestyrelse</a:t>
            </a:r>
            <a:br>
              <a:rPr lang="da-DK" dirty="0">
                <a:solidFill>
                  <a:schemeClr val="tx1"/>
                </a:solidFill>
              </a:rPr>
            </a:br>
            <a:br>
              <a:rPr lang="da-DK" dirty="0">
                <a:solidFill>
                  <a:schemeClr val="tx1"/>
                </a:solidFill>
              </a:rPr>
            </a:br>
            <a:br>
              <a:rPr lang="da-DK" sz="3100" b="1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8154" y="1662487"/>
            <a:ext cx="4917727" cy="4574427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Lasse Bolander</a:t>
            </a:r>
          </a:p>
          <a:p>
            <a:pPr marL="0" indent="0">
              <a:buNone/>
            </a:pPr>
            <a:r>
              <a:rPr lang="da-DK" sz="1400" b="1" dirty="0"/>
              <a:t>Bestyrelsesformand</a:t>
            </a:r>
            <a:endParaRPr lang="da-DK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Coops historie 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Nyt fra Coop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Fremtidens Coop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lasse.bolander@coop.dk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 descr="Et billede, der indeholder person, mand, kulør, bærer&#10;&#10;Automatisk genereret beskrivelse">
            <a:extLst>
              <a:ext uri="{FF2B5EF4-FFF2-40B4-BE49-F238E27FC236}">
                <a16:creationId xmlns:a16="http://schemas.microsoft.com/office/drawing/2014/main" id="{31863412-6362-45BF-9593-D64C296523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917" y="2014369"/>
            <a:ext cx="3065930" cy="30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4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Coop ambas bestyrelse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7412" y="1760816"/>
            <a:ext cx="4934174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Nicolai Houe</a:t>
            </a:r>
          </a:p>
          <a:p>
            <a:pPr marL="0" indent="0">
              <a:buNone/>
            </a:pPr>
            <a:r>
              <a:rPr lang="da-DK" sz="1400" b="1" dirty="0"/>
              <a:t>Bestyrelsesmedlem og landsrådsmedlem</a:t>
            </a:r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200" b="1" dirty="0"/>
              <a:t>TEMAER</a:t>
            </a: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Coop 2034. Et historisk oprids af bevægelsen fra medlemsklub til andelsselskab. </a:t>
            </a: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Klima Kvickly. Fra ide til klimamål</a:t>
            </a:r>
          </a:p>
          <a:p>
            <a:pPr lvl="1"/>
            <a:r>
              <a:rPr lang="da-DK" sz="1200" dirty="0">
                <a:effectLst/>
                <a:ea typeface="Calibri" panose="020F0502020204030204" pitchFamily="34" charset="0"/>
              </a:rPr>
              <a:t>Er der forretning i klimaet?</a:t>
            </a:r>
          </a:p>
          <a:p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  <a:hlinkClick r:id="rId5"/>
              </a:rPr>
              <a:t>nicolai.houe@coop.dk</a:t>
            </a:r>
            <a:r>
              <a:rPr lang="da-DK" sz="12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8" name="Billede 7" descr="Et billede, der indeholder person, mand, kulør&#10;&#10;Automatisk genereret beskrivelse">
            <a:extLst>
              <a:ext uri="{FF2B5EF4-FFF2-40B4-BE49-F238E27FC236}">
                <a16:creationId xmlns:a16="http://schemas.microsoft.com/office/drawing/2014/main" id="{F6807AA9-75E4-4E10-B5AB-AE425653F9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524" y="1675934"/>
            <a:ext cx="2857928" cy="42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4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b="1" dirty="0">
                <a:solidFill>
                  <a:schemeClr val="tx1"/>
                </a:solidFill>
              </a:rPr>
              <a:t>Coop ambas bestyrelse</a:t>
            </a:r>
            <a:br>
              <a:rPr lang="da-DK" dirty="0">
                <a:solidFill>
                  <a:schemeClr val="tx1"/>
                </a:solidFill>
              </a:rPr>
            </a:br>
            <a:br>
              <a:rPr lang="da-DK" dirty="0">
                <a:solidFill>
                  <a:schemeClr val="tx1"/>
                </a:solidFill>
              </a:rPr>
            </a:br>
            <a:br>
              <a:rPr lang="da-DK" sz="3100" b="1" dirty="0">
                <a:solidFill>
                  <a:schemeClr val="tx1"/>
                </a:solidFill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84555" y="1929186"/>
            <a:ext cx="4087907" cy="4127535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Kirsten Herløv </a:t>
            </a:r>
          </a:p>
          <a:p>
            <a:pPr marL="0" indent="0">
              <a:buNone/>
            </a:pPr>
            <a:r>
              <a:rPr lang="da-DK" sz="1400" b="1" dirty="0">
                <a:solidFill>
                  <a:schemeClr val="tx1"/>
                </a:solidFill>
              </a:rPr>
              <a:t>B</a:t>
            </a:r>
            <a:r>
              <a:rPr lang="da-DK" sz="1400" b="1" dirty="0"/>
              <a:t>estyrelsesmedlem</a:t>
            </a:r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200" b="1" dirty="0"/>
              <a:t>TEMAER</a:t>
            </a: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Hvordan står lokalsamfund sammen og værner om Brugsen lokalt?</a:t>
            </a: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Det gode bestyrelsesarbejde </a:t>
            </a:r>
            <a:endParaRPr lang="da-DK" sz="1200" dirty="0">
              <a:ea typeface="Calibri" panose="020F0502020204030204" pitchFamily="34" charset="0"/>
            </a:endParaRP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Mit virke som lokalt bestyrelsesmedlem,  i butiksudvalg, som landsrådsmedlem og bestyrelsesmedlem i Coop amba</a:t>
            </a:r>
          </a:p>
          <a:p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  <a:hlinkClick r:id="rId5"/>
              </a:rPr>
              <a:t>kirstenherlov@gmail.com</a:t>
            </a:r>
            <a:r>
              <a:rPr lang="da-DK" sz="1200" dirty="0">
                <a:effectLst/>
                <a:ea typeface="Calibri" panose="020F0502020204030204" pitchFamily="34" charset="0"/>
              </a:rPr>
              <a:t> </a:t>
            </a: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11B25CE-534B-4EDC-B510-6411D074D5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99" y="1929187"/>
            <a:ext cx="2645303" cy="39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4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b="1" dirty="0">
                <a:solidFill>
                  <a:schemeClr val="tx1"/>
                </a:solidFill>
              </a:rPr>
              <a:t>Coop ambas bestyrelse</a:t>
            </a:r>
            <a:endParaRPr lang="da-DK" sz="3600" b="1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68188" y="1943692"/>
            <a:ext cx="4769224" cy="4287838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Mads Svaneklink</a:t>
            </a:r>
            <a:endParaRPr lang="da-DK" sz="1800" b="1" dirty="0"/>
          </a:p>
          <a:p>
            <a:pPr marL="0" indent="0">
              <a:buNone/>
            </a:pPr>
            <a:r>
              <a:rPr lang="da-DK" sz="1400" b="1" dirty="0"/>
              <a:t>Bestyrelsesmedlem</a:t>
            </a:r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200" b="1" dirty="0">
                <a:solidFill>
                  <a:schemeClr val="tx1"/>
                </a:solidFill>
              </a:rPr>
              <a:t>TEMAER</a:t>
            </a:r>
          </a:p>
          <a:p>
            <a:r>
              <a:rPr lang="da-DK" sz="1200" dirty="0">
                <a:ea typeface="Calibri" panose="020F0502020204030204" pitchFamily="34" charset="0"/>
              </a:rPr>
              <a:t>Kunsten at eje noget sammen: Hvordan bliver der plads til at tænke på OS i en tid med meget fokus på MIG </a:t>
            </a:r>
          </a:p>
          <a:p>
            <a:r>
              <a:rPr lang="da-DK" sz="1200" dirty="0">
                <a:ea typeface="Calibri" panose="020F0502020204030204" pitchFamily="34" charset="0"/>
              </a:rPr>
              <a:t>En samtale om andelsbevægelsens store dilemmaer;</a:t>
            </a:r>
          </a:p>
          <a:p>
            <a:pPr lvl="1"/>
            <a:r>
              <a:rPr lang="da-DK" sz="1200" dirty="0">
                <a:ea typeface="Calibri" panose="020F0502020204030204" pitchFamily="34" charset="0"/>
              </a:rPr>
              <a:t>Fra den første andelsbutik til i dag hvor ungdommen skal vælge om de vil andelstanken eller ej</a:t>
            </a:r>
          </a:p>
          <a:p>
            <a:r>
              <a:rPr lang="da-DK" sz="1200" dirty="0">
                <a:ea typeface="Calibri" panose="020F0502020204030204" pitchFamily="34" charset="0"/>
              </a:rPr>
              <a:t>Kampen for de gode kvalitetsvarer: Når vi handler, handler det om hvad vi putter i munden</a:t>
            </a:r>
          </a:p>
          <a:p>
            <a:r>
              <a:rPr lang="da-DK" sz="1200" dirty="0">
                <a:ea typeface="Calibri" panose="020F0502020204030204" pitchFamily="34" charset="0"/>
              </a:rPr>
              <a:t>Et blik på hvordan Coop dagligt kæmper en kamp for de gode dagligvarer og den gode smag</a:t>
            </a:r>
          </a:p>
          <a:p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  <a:hlinkClick r:id="rId5"/>
              </a:rPr>
              <a:t>mads.svaneklink@gmail.com</a:t>
            </a:r>
            <a:r>
              <a:rPr lang="da-DK" sz="1200" dirty="0">
                <a:effectLst/>
                <a:ea typeface="Calibri" panose="020F0502020204030204" pitchFamily="34" charset="0"/>
              </a:rPr>
              <a:t> </a:t>
            </a: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5" name="Billede 4" descr="Et billede, der indeholder Ansigt, tøj, person, mur&#10;&#10;Automatisk genereret beskrivelse">
            <a:extLst>
              <a:ext uri="{FF2B5EF4-FFF2-40B4-BE49-F238E27FC236}">
                <a16:creationId xmlns:a16="http://schemas.microsoft.com/office/drawing/2014/main" id="{FAC0340F-2F6A-2D12-769A-476995FDA3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729" y="2312893"/>
            <a:ext cx="4250979" cy="28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Coop ambas bestyrelse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18041" y="1760816"/>
            <a:ext cx="5633418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/>
              <a:t>Carsten Bank-Mikkelsen</a:t>
            </a:r>
            <a:endParaRPr lang="da-DK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400" b="1" dirty="0"/>
              <a:t>Bestyrelsesmedlem Coop amba</a:t>
            </a:r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200" b="1" dirty="0"/>
              <a:t>TEMAER</a:t>
            </a:r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dirty="0">
                <a:ea typeface="Calibri" panose="020F0502020204030204" pitchFamily="34" charset="0"/>
              </a:rPr>
              <a:t>H</a:t>
            </a:r>
            <a:r>
              <a:rPr lang="da-DK" sz="1200" dirty="0">
                <a:effectLst/>
                <a:ea typeface="Calibri" panose="020F0502020204030204" pitchFamily="34" charset="0"/>
              </a:rPr>
              <a:t>vordan bliver din butik relevant for medlemmerne</a:t>
            </a: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Fremtidens Coop</a:t>
            </a:r>
          </a:p>
          <a:p>
            <a:r>
              <a:rPr lang="da-DK" sz="1200" dirty="0">
                <a:ea typeface="Calibri" panose="020F0502020204030204" pitchFamily="34" charset="0"/>
              </a:rPr>
              <a:t>Bestyrelsesarbejdet i Coop</a:t>
            </a:r>
          </a:p>
          <a:p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a typeface="Calibri" panose="020F0502020204030204" pitchFamily="34" charset="0"/>
                <a:hlinkClick r:id="rId5"/>
              </a:rPr>
              <a:t>cbm@reacto.dk</a:t>
            </a:r>
            <a:r>
              <a:rPr lang="da-DK" sz="1200" dirty="0"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	</a:t>
            </a: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5" name="Billede 4" descr="Et billede, der indeholder Ansigt, tøj, smil, person&#10;&#10;Automatisk genereret beskrivelse">
            <a:extLst>
              <a:ext uri="{FF2B5EF4-FFF2-40B4-BE49-F238E27FC236}">
                <a16:creationId xmlns:a16="http://schemas.microsoft.com/office/drawing/2014/main" id="{A1F4FBD6-F1CF-2FB8-C2F4-02B6332A81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317" y="1760816"/>
            <a:ext cx="2809706" cy="42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3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b="1" dirty="0">
                <a:solidFill>
                  <a:schemeClr val="tx1"/>
                </a:solidFill>
              </a:rPr>
              <a:t>Coop ambas bestyrelse</a:t>
            </a:r>
            <a:endParaRPr lang="da-DK" sz="3600" b="1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768884"/>
            <a:ext cx="4982891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Kristian Herlufsen</a:t>
            </a:r>
            <a:endParaRPr lang="da-DK" sz="1800" b="1" dirty="0"/>
          </a:p>
          <a:p>
            <a:pPr marL="0" indent="0">
              <a:buNone/>
            </a:pPr>
            <a:r>
              <a:rPr lang="da-DK" sz="1400" b="1" dirty="0">
                <a:solidFill>
                  <a:schemeClr val="tx1"/>
                </a:solidFill>
              </a:rPr>
              <a:t>B</a:t>
            </a:r>
            <a:r>
              <a:rPr lang="da-DK" sz="1400" b="1" dirty="0"/>
              <a:t>estyrelsesmedlem og journalist på Samvirke</a:t>
            </a:r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200" b="1" dirty="0"/>
              <a:t>TEMAER</a:t>
            </a:r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dirty="0">
                <a:ea typeface="Calibri" panose="020F0502020204030204" pitchFamily="34" charset="0"/>
              </a:rPr>
              <a:t>Emballage og plastik. Kan vi undvære dem og hvad er den virkelige klimasynder?</a:t>
            </a:r>
          </a:p>
          <a:p>
            <a:r>
              <a:rPr lang="da-DK" sz="1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Evt tilføjelse om Coop Analyse?</a:t>
            </a:r>
          </a:p>
          <a:p>
            <a:pPr marL="0" indent="0">
              <a:buNone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  <a:hlinkClick r:id="rId5"/>
              </a:rPr>
              <a:t>kristian.herlufsen@coop.dk</a:t>
            </a:r>
            <a:r>
              <a:rPr lang="da-DK" sz="1200" dirty="0">
                <a:effectLst/>
                <a:ea typeface="Calibri" panose="020F0502020204030204" pitchFamily="34" charset="0"/>
              </a:rPr>
              <a:t> </a:t>
            </a: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5" name="Billede 4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DFBFC2C0-3A01-4500-985A-7DD08CDAA3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677" y="1897454"/>
            <a:ext cx="2687132" cy="40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6B471D2-22BB-4C1E-BE4B-8F3479AA57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6B471D2-22BB-4C1E-BE4B-8F3479AA57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54D74E8-82C6-47AC-AFCC-0DDD505DF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628651"/>
            <a:ext cx="10747259" cy="2635842"/>
          </a:xfrm>
        </p:spPr>
        <p:txBody>
          <a:bodyPr vert="horz">
            <a:normAutofit/>
          </a:bodyPr>
          <a:lstStyle/>
          <a:p>
            <a:r>
              <a:rPr lang="da-DK" sz="5000" dirty="0"/>
              <a:t>Katalog over interne og eksterne oplægsholdere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1054B63-872B-41DE-AE25-2ABBAB04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93508"/>
            <a:ext cx="10747258" cy="609376"/>
          </a:xfrm>
        </p:spPr>
        <p:txBody>
          <a:bodyPr>
            <a:normAutofit lnSpcReduction="10000"/>
          </a:bodyPr>
          <a:lstStyle/>
          <a:p>
            <a:r>
              <a:rPr lang="da-DK" sz="1400" dirty="0">
                <a:latin typeface="COOP" panose="02010504010101010104" pitchFamily="2" charset="0"/>
              </a:rPr>
              <a:t>På de følgende sider, finder I en række eksterne aktører og interne Coop-profiler, som I kan booke til jeres årsmøde eller generalforsamling. Her finder I bl.a. medlemmer fra Coop ambas bestyrelse, Tænketanken Demokratisk Erhverv, Coops Ungeminister, Samvirkes medarbejdere, Coop Crowdfunding og Coops klima- og energiteams.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333687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Coop ambas og Coop Danmarks bestyrelse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48700" y="1662487"/>
            <a:ext cx="5633418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/>
              <a:t>Peter Nielsen</a:t>
            </a:r>
          </a:p>
          <a:p>
            <a:pPr marL="0" indent="0">
              <a:buNone/>
            </a:pPr>
            <a:r>
              <a:rPr lang="da-DK" sz="1400" b="1" dirty="0"/>
              <a:t>Bestyrelsesmedlem i Coop amba og Coop Danmark</a:t>
            </a:r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200" b="1" dirty="0"/>
              <a:t>TEMAER</a:t>
            </a:r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Fremtidens Coop – Coops spændende fremtid</a:t>
            </a:r>
          </a:p>
          <a:p>
            <a:r>
              <a:rPr lang="da-DK" sz="1200" dirty="0">
                <a:ea typeface="Calibri" panose="020F0502020204030204" pitchFamily="34" charset="0"/>
              </a:rPr>
              <a:t>Bestyrelsesarbejdet i Coop amba</a:t>
            </a:r>
          </a:p>
          <a:p>
            <a:r>
              <a:rPr lang="da-DK" sz="1200" dirty="0">
                <a:ea typeface="Calibri" panose="020F0502020204030204" pitchFamily="34" charset="0"/>
              </a:rPr>
              <a:t>Bestyrelsesarbejdet i Coop Danmark</a:t>
            </a:r>
          </a:p>
          <a:p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a typeface="Calibri" panose="020F0502020204030204" pitchFamily="34" charset="0"/>
                <a:hlinkClick r:id="rId5"/>
              </a:rPr>
              <a:t>peter.nielsen750@gmail.com</a:t>
            </a:r>
            <a:r>
              <a:rPr lang="da-DK" sz="1200" dirty="0"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da-DK" sz="12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	</a:t>
            </a: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 descr="Et billede, der indeholder Ansigt, person, tøj, skjorte/bluse/T-shirt&#10;&#10;Automatisk genereret beskrivelse">
            <a:extLst>
              <a:ext uri="{FF2B5EF4-FFF2-40B4-BE49-F238E27FC236}">
                <a16:creationId xmlns:a16="http://schemas.microsoft.com/office/drawing/2014/main" id="{3F618E1C-4A8E-AC8D-3362-9C5B412EB8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730" y="1662487"/>
            <a:ext cx="274319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6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200" dirty="0">
                <a:solidFill>
                  <a:schemeClr val="tx1"/>
                </a:solidFill>
              </a:rPr>
              <a:t>Coop ambas og Coop Danmarks bestyrelse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0316" y="1857639"/>
            <a:ext cx="5603357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Christian Busch</a:t>
            </a:r>
            <a:endParaRPr lang="da-DK" sz="1800" b="1" dirty="0"/>
          </a:p>
          <a:p>
            <a:pPr marL="0" indent="0">
              <a:buNone/>
            </a:pPr>
            <a:r>
              <a:rPr lang="da-DK" sz="1400" b="1" dirty="0">
                <a:solidFill>
                  <a:schemeClr val="tx1"/>
                </a:solidFill>
              </a:rPr>
              <a:t>Næstformand Coop ambas bestyrelse &amp; bestyrelsesmedlem i Coop Danmark</a:t>
            </a:r>
            <a:endParaRPr lang="da-DK" sz="1400" b="1" dirty="0"/>
          </a:p>
          <a:p>
            <a:pPr marL="0" indent="0">
              <a:buNone/>
            </a:pPr>
            <a:endParaRPr lang="da-DK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1200" b="1" dirty="0"/>
          </a:p>
          <a:p>
            <a:pPr marL="0" indent="0">
              <a:buNone/>
            </a:pPr>
            <a:r>
              <a:rPr lang="da-DK" sz="1200" b="1" dirty="0"/>
              <a:t>TEMAER</a:t>
            </a:r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dirty="0">
                <a:effectLst/>
                <a:ea typeface="Calibri" panose="020F0502020204030204" pitchFamily="34" charset="0"/>
              </a:rPr>
              <a:t>Coop indefra</a:t>
            </a:r>
          </a:p>
          <a:p>
            <a:r>
              <a:rPr lang="da-DK" sz="1200" dirty="0">
                <a:ea typeface="Calibri" panose="020F0502020204030204" pitchFamily="34" charset="0"/>
              </a:rPr>
              <a:t>Bestyrelsesarbejdet i Coop amba og Coop Danmark</a:t>
            </a:r>
          </a:p>
          <a:p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  <a:hlinkClick r:id="rId5"/>
              </a:rPr>
              <a:t>busch@aarslevnet.dk</a:t>
            </a:r>
            <a:r>
              <a:rPr lang="da-DK" sz="12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2C723303-CC79-4BB1-8B9F-483D07692B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200" y="1772579"/>
            <a:ext cx="2962428" cy="44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781" y="809346"/>
            <a:ext cx="9995702" cy="85314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da-DK" sz="3200" b="1" dirty="0">
                <a:solidFill>
                  <a:schemeClr val="tx1"/>
                </a:solidFill>
                <a:latin typeface="COOP" panose="02010504010101010104" pitchFamily="2" charset="0"/>
              </a:rPr>
              <a:t>Tænketanken Demokratisk Erhverv &amp; </a:t>
            </a:r>
            <a:r>
              <a:rPr lang="da-DK" sz="3200" b="1" dirty="0" err="1">
                <a:solidFill>
                  <a:schemeClr val="tx1"/>
                </a:solidFill>
                <a:latin typeface="COOP" panose="02010504010101010104" pitchFamily="2" charset="0"/>
              </a:rPr>
              <a:t>TalentLAB</a:t>
            </a:r>
            <a:endParaRPr lang="da-DK" sz="3200" b="1" dirty="0">
              <a:solidFill>
                <a:schemeClr val="tx1"/>
              </a:solidFill>
              <a:latin typeface="COOP" panose="02010504010101010104" pitchFamily="2" charset="0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7666" y="1805654"/>
            <a:ext cx="5826642" cy="373202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</a:rPr>
              <a:t>TEMAER</a:t>
            </a:r>
          </a:p>
          <a:p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få unge i beslutningslokalerne?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Ungeekspert og projektleder på </a:t>
            </a:r>
            <a:r>
              <a:rPr lang="da-DK" sz="1200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TalentLAB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Signe </a:t>
            </a:r>
            <a:r>
              <a:rPr lang="da-DK" sz="1200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Vahlun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holder oplæg om virksomhedernes unge-</a:t>
            </a:r>
            <a:r>
              <a:rPr lang="da-DK" sz="1200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udfodring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da-DK" sz="1200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TalentLAB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Demokratisk </a:t>
            </a:r>
            <a:r>
              <a:rPr lang="da-DK" sz="1200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TalentLAB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er et projekt, der skal sikre et bæredygtigt generationsskifte i de virksomheder, vi ejer sammen, ved at få de unge ind i beslutningslokalerne. Vi analysere udfordringen og fremhæver de bedste redskaber.</a:t>
            </a:r>
          </a:p>
          <a:p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Det erhvervsdemokratiske landskab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Administrerede direktør Jens Jonatan Steen eller seniorkonsulent og økonom Troels </a:t>
            </a:r>
            <a:r>
              <a:rPr lang="da-DK" sz="1200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Mandøe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Glæsner holder oplæg om potentialet i det demokratiske ejerskab. Med afsæt i tænketankens årlige kortlægning af det demokratiske </a:t>
            </a:r>
            <a:r>
              <a:rPr lang="da-DK" sz="1200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ejerkab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giver vi indblik i erhvervsdemokratiets nuværende og fremtidige potentialer.</a:t>
            </a: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CDEB65B-8F64-4FE8-A6F8-083610404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1" y="5455990"/>
            <a:ext cx="5038219" cy="52061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1E47CF2-2E27-B0D4-CEE1-4B7F6A6D1485}"/>
              </a:ext>
            </a:extLst>
          </p:cNvPr>
          <p:cNvSpPr txBox="1"/>
          <p:nvPr/>
        </p:nvSpPr>
        <p:spPr>
          <a:xfrm>
            <a:off x="685640" y="1907036"/>
            <a:ext cx="46519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Jens Jonathan Steen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Administrerende direktør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Tænketanken Demokratisk Erhverv</a:t>
            </a: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Troels </a:t>
            </a:r>
            <a:r>
              <a:rPr lang="da-DK" sz="1200" b="1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Mandøe</a:t>
            </a: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Glæsner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Seniorkonsulent &amp; økonom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Tænketanken Demokratisk Erhverv</a:t>
            </a: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Signe </a:t>
            </a:r>
            <a:r>
              <a:rPr lang="da-DK" sz="1200" b="1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Vahlun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Projektleder</a:t>
            </a:r>
            <a:b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200" b="1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TalentLAB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cs typeface="Times New Roman" panose="02020603050405020304" pitchFamily="18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cs typeface="Times New Roman" panose="02020603050405020304" pitchFamily="18" charset="0"/>
                <a:hlinkClick r:id="rId6"/>
              </a:rPr>
              <a:t>info@demokratiskerhverv.dk</a:t>
            </a:r>
            <a:r>
              <a:rPr lang="da-DK" sz="1200" dirty="0">
                <a:latin typeface="COOP" panose="02010504010101010104" pitchFamily="2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cs typeface="Times New Roman" panose="02020603050405020304" pitchFamily="18" charset="0"/>
              </a:rPr>
              <a:t>Bemærk! Der beregnes honorar og rejseudgifter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7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person, mand, poserer&#10;&#10;Automatisk genereret beskrivelse">
            <a:extLst>
              <a:ext uri="{FF2B5EF4-FFF2-40B4-BE49-F238E27FC236}">
                <a16:creationId xmlns:a16="http://schemas.microsoft.com/office/drawing/2014/main" id="{A722EE19-C68C-46CE-84D6-2AB55281C4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408" y="1666885"/>
            <a:ext cx="2877774" cy="3524230"/>
          </a:xfrm>
          <a:prstGeom prst="rect">
            <a:avLst/>
          </a:prstGeom>
        </p:spPr>
      </p:pic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405" y="809346"/>
            <a:ext cx="5243513" cy="853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>
                <a:solidFill>
                  <a:schemeClr val="tx1"/>
                </a:solidFill>
                <a:latin typeface="COOP" panose="02010504010101010104" pitchFamily="2" charset="0"/>
              </a:rPr>
              <a:t>Stop Spild Lokalt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758" y="1760816"/>
            <a:ext cx="4582924" cy="4287838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</a:rPr>
              <a:t>Rasmus Erichsen</a:t>
            </a:r>
          </a:p>
          <a:p>
            <a:pPr marL="0" indent="0">
              <a:buNone/>
            </a:pPr>
            <a:r>
              <a:rPr lang="da-DK" sz="1400" b="1" dirty="0">
                <a:latin typeface="COOP" panose="02010504010101010104" pitchFamily="2" charset="0"/>
              </a:rPr>
              <a:t>Stifter og direktør</a:t>
            </a: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  <a:endParaRPr lang="da-DK" sz="1200" dirty="0">
              <a:latin typeface="COOP" panose="02010504010101010104" pitchFamily="2" charset="0"/>
            </a:endParaRPr>
          </a:p>
          <a:p>
            <a:r>
              <a:rPr lang="da-DK" sz="1200" dirty="0">
                <a:latin typeface="COOP" panose="02010504010101010104" pitchFamily="2" charset="0"/>
              </a:rPr>
              <a:t>Danmarks største madspildsorganisation drevet på frivillige kræfter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</a:rPr>
              <a:t>Hvordan er organisationen opbygget?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</a:rPr>
              <a:t>Hvad er organisationens foreløbige resultater og visioner for fremtiden?</a:t>
            </a:r>
          </a:p>
          <a:p>
            <a:r>
              <a:rPr lang="da-DK" sz="1200" dirty="0">
                <a:latin typeface="COOP" panose="02010504010101010104" pitchFamily="2" charset="0"/>
              </a:rPr>
              <a:t>Samarbejde med Coop lokalt og nationalt: 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</a:rPr>
              <a:t>Hvad er største problematikker omkring </a:t>
            </a:r>
            <a:r>
              <a:rPr lang="da-DK" sz="1200">
                <a:latin typeface="COOP" panose="02010504010101010104" pitchFamily="2" charset="0"/>
              </a:rPr>
              <a:t>madspild?Hvad</a:t>
            </a:r>
            <a:r>
              <a:rPr lang="da-DK" sz="1200" dirty="0">
                <a:latin typeface="COOP" panose="02010504010101010104" pitchFamily="2" charset="0"/>
              </a:rPr>
              <a:t> kan vi i samarbejde gøre, uden det går udover forretningen?</a:t>
            </a:r>
          </a:p>
          <a:p>
            <a:pPr marL="457200" lvl="1" indent="0">
              <a:buNone/>
            </a:pPr>
            <a:endParaRPr lang="da-DK" sz="1400" dirty="0">
              <a:latin typeface="COOP" panose="02010504010101010104" pitchFamily="2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hlinkClick r:id="rId6"/>
              </a:rPr>
              <a:t>re@stopspildlokalt.dk</a:t>
            </a:r>
            <a:r>
              <a:rPr lang="da-DK" sz="1200" dirty="0">
                <a:latin typeface="COOP" panose="02010504010101010104" pitchFamily="2" charset="0"/>
              </a:rPr>
              <a:t> </a:t>
            </a: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24BD1B7-B1E8-447F-A56E-D59F957A6E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735" y="3560696"/>
            <a:ext cx="2372230" cy="23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0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6B471D2-22BB-4C1E-BE4B-8F3479AA57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688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6B471D2-22BB-4C1E-BE4B-8F3479AA57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54D74E8-82C6-47AC-AFCC-0DDD505DF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628651"/>
            <a:ext cx="10696926" cy="1997103"/>
          </a:xfrm>
        </p:spPr>
        <p:txBody>
          <a:bodyPr vert="horz">
            <a:normAutofit/>
          </a:bodyPr>
          <a:lstStyle/>
          <a:p>
            <a:pPr algn="ctr"/>
            <a:r>
              <a:rPr lang="da-DK" sz="5000" dirty="0"/>
              <a:t>Samarbejde med foreninger, fællesskaber &amp; institutioner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1054B63-872B-41DE-AE25-2ABBAB044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3254928"/>
            <a:ext cx="10696925" cy="2974422"/>
          </a:xfrm>
        </p:spPr>
        <p:txBody>
          <a:bodyPr>
            <a:normAutofit/>
          </a:bodyPr>
          <a:lstStyle/>
          <a:p>
            <a:pPr algn="ctr"/>
            <a:r>
              <a:rPr lang="da-DK" sz="1400" dirty="0"/>
              <a:t>Tænk gerne lokalsamfundet ind, når I skal holde årsmøde eller generalforsamling. Det tilfører både værdi og relevans at invitere lokale aktører med som gæstetalere. Sammen kan I vise, hvordan I bygger bro mellem butik og lokalsamfundet og komme bredt ud med fortællingen om medlemsindflydelse, demokrati og foreningsliv.</a:t>
            </a:r>
          </a:p>
          <a:p>
            <a:pPr algn="ctr"/>
            <a:endParaRPr lang="da-DK" sz="1400" dirty="0"/>
          </a:p>
          <a:p>
            <a:pPr algn="ctr"/>
            <a:r>
              <a:rPr lang="da-DK" sz="1400" dirty="0"/>
              <a:t>I kan invitere den lokale skole eller spejderforening, sportsklub eller kulturhus med og få en debat om fælles muligheder og samarbejdsflader. I kan også invitere lokale ildsjæle til at fortælle om, hvad de gør for lokalsamfundet og drøfte, hvad I sammen kan gøre.</a:t>
            </a:r>
          </a:p>
          <a:p>
            <a:endParaRPr lang="da-DK" sz="1400" b="1" dirty="0"/>
          </a:p>
          <a:p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130151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9A601B1-4D3B-4EAD-AD5E-E43E57250D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9A601B1-4D3B-4EAD-AD5E-E43E57250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A1A0773B-72D3-4DA0-B0C0-24993124B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0350" y="564776"/>
            <a:ext cx="3531299" cy="1201272"/>
          </a:xfrm>
        </p:spPr>
        <p:txBody>
          <a:bodyPr>
            <a:normAutofit fontScale="90000"/>
          </a:bodyPr>
          <a:lstStyle/>
          <a:p>
            <a:pPr algn="ctr"/>
            <a:br>
              <a:rPr lang="da-DK" sz="4400" dirty="0">
                <a:solidFill>
                  <a:schemeClr val="tx1"/>
                </a:solidFill>
              </a:rPr>
            </a:br>
            <a:br>
              <a:rPr lang="da-DK" sz="4400" dirty="0">
                <a:solidFill>
                  <a:schemeClr val="tx1"/>
                </a:solidFill>
              </a:rPr>
            </a:br>
            <a:br>
              <a:rPr lang="da-DK" sz="4400" dirty="0">
                <a:solidFill>
                  <a:schemeClr val="tx1"/>
                </a:solidFill>
              </a:rPr>
            </a:br>
            <a:br>
              <a:rPr lang="da-DK" sz="4400" dirty="0">
                <a:solidFill>
                  <a:schemeClr val="tx1"/>
                </a:solidFill>
              </a:rPr>
            </a:br>
            <a:br>
              <a:rPr lang="da-DK" sz="4400" dirty="0">
                <a:solidFill>
                  <a:schemeClr val="tx1"/>
                </a:solidFill>
              </a:rPr>
            </a:br>
            <a:br>
              <a:rPr lang="da-DK" sz="4400" dirty="0">
                <a:solidFill>
                  <a:schemeClr val="tx1"/>
                </a:solidFill>
              </a:rPr>
            </a:br>
            <a:br>
              <a:rPr lang="da-DK" sz="4400" dirty="0">
                <a:solidFill>
                  <a:schemeClr val="tx1"/>
                </a:solidFill>
              </a:rPr>
            </a:br>
            <a:r>
              <a:rPr lang="da-DK" sz="3300" dirty="0">
                <a:solidFill>
                  <a:schemeClr val="tx1"/>
                </a:solidFill>
              </a:rPr>
              <a:t>GoCook</a:t>
            </a:r>
            <a:br>
              <a:rPr lang="da-DK" sz="4400" dirty="0">
                <a:solidFill>
                  <a:schemeClr val="tx1"/>
                </a:solidFill>
              </a:rPr>
            </a:br>
            <a:endParaRPr lang="da-DK" sz="4400" dirty="0">
              <a:solidFill>
                <a:schemeClr val="tx1"/>
              </a:solidFill>
            </a:endParaRP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3CA0CE7A-0F7B-4FBD-BC0C-12FBAE418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531" y="2272553"/>
            <a:ext cx="4598099" cy="2994211"/>
          </a:xfrm>
        </p:spPr>
        <p:txBody>
          <a:bodyPr>
            <a:normAutofit/>
          </a:bodyPr>
          <a:lstStyle/>
          <a:p>
            <a:pPr algn="ctr"/>
            <a:r>
              <a:rPr lang="da-DK" sz="1200" dirty="0">
                <a:solidFill>
                  <a:schemeClr val="tx1"/>
                </a:solidFill>
                <a:latin typeface="COOP" panose="02010504010101010104" pitchFamily="2" charset="0"/>
              </a:rPr>
              <a:t>Coops butikker deler i efteråret 2024 igen Smagekasser ud til over 150.000 skolebørn over hele landet. </a:t>
            </a:r>
          </a:p>
          <a:p>
            <a:pPr algn="ctr"/>
            <a:r>
              <a:rPr lang="da-DK" sz="1200" dirty="0">
                <a:solidFill>
                  <a:schemeClr val="tx1"/>
                </a:solidFill>
                <a:latin typeface="COOP" panose="02010504010101010104" pitchFamily="2" charset="0"/>
              </a:rPr>
              <a:t>Du kan invitere din lokale skole med til årsmødet/generalforsamlingen, hvor de kan fortælle om samarbejdet og erfaringerne med at koble mad, børn, skoler og Coop.</a:t>
            </a:r>
          </a:p>
          <a:p>
            <a:pPr algn="ctr"/>
            <a:endParaRPr lang="da-DK" sz="1200" dirty="0">
              <a:solidFill>
                <a:schemeClr val="tx1"/>
              </a:solidFill>
              <a:latin typeface="COOP" panose="02010504010101010104" pitchFamily="2" charset="0"/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latin typeface="COOP" panose="02010504010101010104" pitchFamily="2" charset="0"/>
              </a:rPr>
              <a:t>Kontakt din lokale skole for at få kontaktoplysninger på den lærer, der sidder med GoCook-indsatsen.</a:t>
            </a:r>
          </a:p>
          <a:p>
            <a:pPr algn="ctr"/>
            <a:endParaRPr lang="da-DK" sz="1200" dirty="0">
              <a:solidFill>
                <a:schemeClr val="tx1"/>
              </a:solidFill>
              <a:latin typeface="COOP" panose="02010504010101010104" pitchFamily="2" charset="0"/>
            </a:endParaRPr>
          </a:p>
          <a:p>
            <a:pPr algn="ctr"/>
            <a:r>
              <a:rPr lang="da-DK" sz="1200" dirty="0">
                <a:solidFill>
                  <a:schemeClr val="tx1"/>
                </a:solidFill>
                <a:latin typeface="COOP" panose="02010504010101010104" pitchFamily="2" charset="0"/>
              </a:rPr>
              <a:t>Du er også velkomment til at kontakte Bente Svane Nielsen, projektchef for GoCook på </a:t>
            </a:r>
            <a:r>
              <a:rPr lang="da-DK" sz="1200" dirty="0">
                <a:solidFill>
                  <a:schemeClr val="tx1"/>
                </a:solidFill>
                <a:latin typeface="COOP" panose="02010504010101010104" pitchFamily="2" charset="0"/>
                <a:hlinkClick r:id="rId5"/>
              </a:rPr>
              <a:t>bente.svane.nielsen@coop.dk</a:t>
            </a:r>
            <a:r>
              <a:rPr lang="da-DK" sz="1200" dirty="0">
                <a:solidFill>
                  <a:schemeClr val="tx1"/>
                </a:solidFill>
                <a:latin typeface="COOP" panose="02010504010101010104" pitchFamily="2" charset="0"/>
              </a:rPr>
              <a:t> </a:t>
            </a:r>
          </a:p>
        </p:txBody>
      </p:sp>
      <p:pic>
        <p:nvPicPr>
          <p:cNvPr id="3" name="Billede 2" descr="Et billede, der indeholder person, lille&#10;&#10;Automatisk genereret beskrivelse">
            <a:extLst>
              <a:ext uri="{FF2B5EF4-FFF2-40B4-BE49-F238E27FC236}">
                <a16:creationId xmlns:a16="http://schemas.microsoft.com/office/drawing/2014/main" id="{6B4CD4D2-03BD-4446-9D23-2616FA92C4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301" y="2022150"/>
            <a:ext cx="4866922" cy="32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Foreningen Coop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7520" y="2047688"/>
            <a:ext cx="4654476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Mike Dranov</a:t>
            </a:r>
          </a:p>
          <a:p>
            <a:pPr marL="0" indent="0">
              <a:buNone/>
            </a:pP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foreningsdirektør Coop amba</a:t>
            </a:r>
          </a:p>
          <a:p>
            <a:pPr marL="0" indent="0">
              <a:buNone/>
            </a:pP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Stærke lokale fællesskaber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Andelsbevægelsen version 2.0 – fra tænketank til folketing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mike.dranov@coop.dk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8" name="Billede 7" descr="Et billede, der indeholder person, mand&#10;&#10;Automatisk genereret beskrivelse">
            <a:extLst>
              <a:ext uri="{FF2B5EF4-FFF2-40B4-BE49-F238E27FC236}">
                <a16:creationId xmlns:a16="http://schemas.microsoft.com/office/drawing/2014/main" id="{F645BB84-D9F3-4E17-92F4-B3E10F8EC8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093" y="2389990"/>
            <a:ext cx="3532806" cy="23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8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Foreningen Coop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5106" y="2047688"/>
            <a:ext cx="5176889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Malene Brandt</a:t>
            </a:r>
          </a:p>
          <a:p>
            <a:pPr marL="0" indent="0">
              <a:buNone/>
            </a:pPr>
            <a:r>
              <a:rPr lang="da-DK" sz="1400" b="1" dirty="0" err="1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Sekretariatchef</a:t>
            </a: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Coop amba</a:t>
            </a:r>
          </a:p>
          <a:p>
            <a:pPr marL="0" indent="0">
              <a:buNone/>
            </a:pP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Stærke lokale fællesskaber – hvad, hvordan og hvorfor?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Tendenser i frivilligheden – hvad gør en forening attraktiv for frivillige?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malene.brandt@coop.dk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3" name="Billede 2" descr="Et billede, der indeholder tøj, person, Ansigt, indendørs&#10;&#10;Automatisk genereret beskrivelse">
            <a:extLst>
              <a:ext uri="{FF2B5EF4-FFF2-40B4-BE49-F238E27FC236}">
                <a16:creationId xmlns:a16="http://schemas.microsoft.com/office/drawing/2014/main" id="{49683E84-3C86-D5DD-9929-A9503D4F4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05" y="2212848"/>
            <a:ext cx="5162913" cy="29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Andelsskolen 2.0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9933" y="1760816"/>
            <a:ext cx="3801036" cy="4287838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Claus Ljungdahl</a:t>
            </a:r>
          </a:p>
          <a:p>
            <a:pPr marL="0" indent="0">
              <a:buNone/>
            </a:pP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Chef for Andelsskolen</a:t>
            </a: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Coops historie og værdier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claus.ljungdahl@coop.dk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F55B77-BDD5-4400-9A37-1D48D3560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99" y="1662487"/>
            <a:ext cx="2664619" cy="39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7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600" b="1" dirty="0">
                <a:solidFill>
                  <a:schemeClr val="tx1"/>
                </a:solidFill>
              </a:rPr>
              <a:t>Coop Crowdfunding</a:t>
            </a:r>
            <a:endParaRPr lang="da-DK" sz="2400" dirty="0">
              <a:solidFill>
                <a:schemeClr val="tx1"/>
              </a:solidFill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44706" y="1662487"/>
            <a:ext cx="4258235" cy="4574427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Josefina Estrada</a:t>
            </a:r>
          </a:p>
          <a:p>
            <a:pPr marL="0" indent="0">
              <a:buNone/>
            </a:pP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Kommunikationsansvarlig</a:t>
            </a:r>
          </a:p>
          <a:p>
            <a:pPr marL="0" indent="0">
              <a:buNone/>
            </a:pPr>
            <a:endParaRPr lang="da-DK" sz="14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  <a:endParaRPr lang="da-DK" sz="1200" u="sng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Få indflydelse på de produkter, vi har på hylderne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Støt op om naturen og klimaet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Investér i dit lokalsamfund – og få et afkast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Skub på den grønne omstilling</a:t>
            </a:r>
          </a:p>
          <a:p>
            <a:r>
              <a:rPr lang="da-DK" sz="1200" dirty="0">
                <a:latin typeface="COOP" panose="02010504010101010104" pitchFamily="2" charset="0"/>
                <a:cs typeface="Calibri" panose="020F0502020204030204" pitchFamily="34" charset="0"/>
              </a:rPr>
              <a:t>Du har en stemme som forbruger – brug den</a:t>
            </a: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josefina.estrada@coop.dk</a:t>
            </a:r>
            <a:r>
              <a:rPr lang="da-DK" sz="1200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8" name="Billede 7" descr="Et billede, der indeholder person, indendørs, væg&#10;&#10;Automatisk genereret beskrivelse">
            <a:extLst>
              <a:ext uri="{FF2B5EF4-FFF2-40B4-BE49-F238E27FC236}">
                <a16:creationId xmlns:a16="http://schemas.microsoft.com/office/drawing/2014/main" id="{2748D548-E33B-46A9-BA1D-C23463858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899" y="2051294"/>
            <a:ext cx="2510118" cy="31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0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FBD1CEA-3001-4F8A-9950-62F76A4127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FBD1CEA-3001-4F8A-9950-62F76A412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FF0CCFE-019C-45D3-9FA1-D56B288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5" y="809346"/>
            <a:ext cx="10797708" cy="853141"/>
          </a:xfrm>
        </p:spPr>
        <p:txBody>
          <a:bodyPr>
            <a:normAutofit/>
          </a:bodyPr>
          <a:lstStyle/>
          <a:p>
            <a:pPr algn="ctr"/>
            <a:r>
              <a:rPr lang="da-DK" sz="3300" dirty="0">
                <a:solidFill>
                  <a:schemeClr val="tx1"/>
                </a:solidFill>
              </a:rPr>
              <a:t>Samvirke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97FA6F2-246A-44BE-99D3-85D84B5CCE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2399" y="1339702"/>
            <a:ext cx="4982890" cy="4639674"/>
          </a:xfrm>
        </p:spPr>
        <p:txBody>
          <a:bodyPr/>
          <a:lstStyle/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chemeClr val="tx1"/>
                </a:solidFill>
              </a:rPr>
              <a:t>Pia Thorsen</a:t>
            </a:r>
            <a:br>
              <a:rPr lang="da-DK" sz="1800" b="1" dirty="0">
                <a:solidFill>
                  <a:schemeClr val="tx1"/>
                </a:solidFill>
              </a:rPr>
            </a:br>
            <a:r>
              <a:rPr lang="da-DK" sz="1400" b="1" dirty="0">
                <a:solidFill>
                  <a:schemeClr val="tx1"/>
                </a:solidFill>
              </a:rPr>
              <a:t>Redaktionschef</a:t>
            </a:r>
            <a:endParaRPr lang="da-DK" sz="1400" b="1" dirty="0"/>
          </a:p>
          <a:p>
            <a:pPr marL="0" indent="0">
              <a:buNone/>
            </a:pPr>
            <a:r>
              <a:rPr lang="da-DK" sz="1800" b="1" dirty="0"/>
              <a:t>Eva Guld Klausen</a:t>
            </a:r>
            <a:br>
              <a:rPr lang="da-DK" sz="1200" b="1" dirty="0"/>
            </a:br>
            <a:r>
              <a:rPr lang="da-DK" sz="1400" b="1" dirty="0"/>
              <a:t>Journalist og instagram redaktør</a:t>
            </a:r>
          </a:p>
          <a:p>
            <a:pPr marL="0" indent="0">
              <a:buNone/>
            </a:pPr>
            <a:endParaRPr lang="da-DK" sz="1400" b="1" dirty="0"/>
          </a:p>
          <a:p>
            <a:pPr marL="0" indent="0">
              <a:buNone/>
            </a:pPr>
            <a:r>
              <a:rPr lang="da-DK" sz="1400" b="1" dirty="0">
                <a:latin typeface="COOP" panose="020105040101010101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TEMAER</a:t>
            </a:r>
            <a:endParaRPr lang="da-DK" sz="1200" b="1" dirty="0"/>
          </a:p>
          <a:p>
            <a:r>
              <a:rPr lang="da-DK" sz="1200" dirty="0">
                <a:ea typeface="Calibri" panose="020F0502020204030204" pitchFamily="34" charset="0"/>
              </a:rPr>
              <a:t>Hvilke emner skal Samvirke tage op? </a:t>
            </a:r>
          </a:p>
          <a:p>
            <a:r>
              <a:rPr lang="da-DK" sz="1200" dirty="0">
                <a:ea typeface="Calibri" panose="020F0502020204030204" pitchFamily="34" charset="0"/>
              </a:rPr>
              <a:t>Er du som forbruger og medlem optaget af madspild, emballage, dyrevelfærd eller andet, som Samvirke også bør interessere sig for, så kan du være med til at præge redaktionens arbejde</a:t>
            </a:r>
          </a:p>
          <a:p>
            <a:r>
              <a:rPr lang="da-DK" sz="1200" dirty="0">
                <a:ea typeface="Calibri" panose="020F0502020204030204" pitchFamily="34" charset="0"/>
              </a:rPr>
              <a:t>Hvordan arbejder redaktionen fra idé til færdige historier på web, sociale medier og i magasin?</a:t>
            </a:r>
          </a:p>
          <a:p>
            <a:pPr marL="0" indent="0">
              <a:buNone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</a:rPr>
              <a:t>Kontakt</a:t>
            </a:r>
          </a:p>
          <a:p>
            <a:pPr marL="0" indent="0">
              <a:buNone/>
            </a:pPr>
            <a:r>
              <a:rPr lang="da-DK" sz="1200" dirty="0">
                <a:effectLst/>
                <a:ea typeface="Calibri" panose="020F0502020204030204" pitchFamily="34" charset="0"/>
                <a:hlinkClick r:id="rId5"/>
              </a:rPr>
              <a:t>eva.guld.klausen@coop.dk</a:t>
            </a:r>
            <a:r>
              <a:rPr lang="da-DK" sz="1200" dirty="0">
                <a:ea typeface="Calibri" panose="020F0502020204030204" pitchFamily="34" charset="0"/>
              </a:rPr>
              <a:t> </a:t>
            </a:r>
            <a:br>
              <a:rPr lang="da-DK" sz="1200" dirty="0">
                <a:ea typeface="Calibri" panose="020F0502020204030204" pitchFamily="34" charset="0"/>
              </a:rPr>
            </a:br>
            <a:r>
              <a:rPr lang="da-DK" sz="1200" dirty="0">
                <a:ea typeface="Calibri" panose="020F0502020204030204" pitchFamily="34" charset="0"/>
                <a:hlinkClick r:id="rId6"/>
              </a:rPr>
              <a:t>p</a:t>
            </a:r>
            <a:r>
              <a:rPr lang="da-DK" sz="1200" dirty="0">
                <a:effectLst/>
                <a:ea typeface="Calibri" panose="020F0502020204030204" pitchFamily="34" charset="0"/>
                <a:hlinkClick r:id="rId6"/>
              </a:rPr>
              <a:t>ia.thorsen.jacobsen@coop.dk</a:t>
            </a:r>
            <a:r>
              <a:rPr lang="da-DK" sz="12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br>
              <a:rPr lang="da-DK" sz="1200" dirty="0">
                <a:ea typeface="Calibri" panose="020F0502020204030204" pitchFamily="34" charset="0"/>
              </a:rPr>
            </a:br>
            <a:endParaRPr lang="da-DK" sz="12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200" dirty="0">
              <a:latin typeface="COOP" panose="02010504010101010104" pitchFamily="2" charset="0"/>
            </a:endParaRPr>
          </a:p>
          <a:p>
            <a:pPr marL="0" indent="0">
              <a:buNone/>
            </a:pPr>
            <a:endParaRPr lang="da-DK" sz="1200" b="1" dirty="0">
              <a:latin typeface="COOP" panose="020105040101010101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800" dirty="0">
              <a:latin typeface="COOP" panose="02010504010101010104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847748-979E-4FE6-BDD2-714BDAFAEC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395" y="5183186"/>
            <a:ext cx="3341689" cy="638369"/>
          </a:xfrm>
          <a:prstGeom prst="rect">
            <a:avLst/>
          </a:prstGeom>
        </p:spPr>
      </p:pic>
      <p:pic>
        <p:nvPicPr>
          <p:cNvPr id="3" name="Billede 2" descr="Et billede, der indeholder Ansigt, tøj, smil, mur&#10;&#10;Automatisk genereret beskrivelse">
            <a:extLst>
              <a:ext uri="{FF2B5EF4-FFF2-40B4-BE49-F238E27FC236}">
                <a16:creationId xmlns:a16="http://schemas.microsoft.com/office/drawing/2014/main" id="{AF742345-0A48-A49A-ADFA-611F6A2E2ED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341" y="3252599"/>
            <a:ext cx="2624558" cy="1749705"/>
          </a:xfrm>
          <a:prstGeom prst="rect">
            <a:avLst/>
          </a:prstGeom>
        </p:spPr>
      </p:pic>
      <p:pic>
        <p:nvPicPr>
          <p:cNvPr id="9" name="Billede 8" descr="Et billede, der indeholder tøj, person, top, sweater&#10;&#10;Automatisk genereret beskrivelse">
            <a:extLst>
              <a:ext uri="{FF2B5EF4-FFF2-40B4-BE49-F238E27FC236}">
                <a16:creationId xmlns:a16="http://schemas.microsoft.com/office/drawing/2014/main" id="{75A1698E-7985-3766-8B2D-E0AFEBE2FD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02" y="1843369"/>
            <a:ext cx="2105759" cy="31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op billeder">
  <a:themeElements>
    <a:clrScheme name="COOP">
      <a:dk1>
        <a:srgbClr val="000000"/>
      </a:dk1>
      <a:lt1>
        <a:srgbClr val="FFFFFF"/>
      </a:lt1>
      <a:dk2>
        <a:srgbClr val="C31414"/>
      </a:dk2>
      <a:lt2>
        <a:srgbClr val="FFFFFF"/>
      </a:lt2>
      <a:accent1>
        <a:srgbClr val="C31414"/>
      </a:accent1>
      <a:accent2>
        <a:srgbClr val="8B1419"/>
      </a:accent2>
      <a:accent3>
        <a:srgbClr val="000000"/>
      </a:accent3>
      <a:accent4>
        <a:srgbClr val="636363"/>
      </a:accent4>
      <a:accent5>
        <a:srgbClr val="BABABA"/>
      </a:accent5>
      <a:accent6>
        <a:srgbClr val="EBEBEB"/>
      </a:accent6>
      <a:hlink>
        <a:srgbClr val="000000"/>
      </a:hlink>
      <a:folHlink>
        <a:srgbClr val="000000"/>
      </a:folHlink>
    </a:clrScheme>
    <a:fontScheme name="COOP">
      <a:majorFont>
        <a:latin typeface="COOP"/>
        <a:ea typeface=""/>
        <a:cs typeface=""/>
      </a:majorFont>
      <a:minorFont>
        <a:latin typeface="COO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3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op 2019 PPT (1)_ex (1)" id="{3A1602C2-14F6-4B0D-8D62-0C08D0C81342}" vid="{87ACD6EB-0DAA-454E-8870-7843DDEBE9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Coop 2019 PPT (1)_ex (1)</Template>
  <TotalTime>30897</TotalTime>
  <Words>1315</Words>
  <Application>Microsoft Office PowerPoint</Application>
  <PresentationFormat>Widescreen</PresentationFormat>
  <Paragraphs>292</Paragraphs>
  <Slides>23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COOP Light</vt:lpstr>
      <vt:lpstr>COOP</vt:lpstr>
      <vt:lpstr>Calibri</vt:lpstr>
      <vt:lpstr>Arial</vt:lpstr>
      <vt:lpstr>Coop billeder</vt:lpstr>
      <vt:lpstr>think-cell Slide</vt:lpstr>
      <vt:lpstr>Demokratiugen 2024</vt:lpstr>
      <vt:lpstr>Katalog over interne og eksterne oplægsholdere</vt:lpstr>
      <vt:lpstr>Samarbejde med foreninger, fællesskaber &amp; institutioner </vt:lpstr>
      <vt:lpstr>       GoCook </vt:lpstr>
      <vt:lpstr>Foreningen Coop</vt:lpstr>
      <vt:lpstr>Foreningen Coop</vt:lpstr>
      <vt:lpstr>Andelsskolen 2.0</vt:lpstr>
      <vt:lpstr>Coop Crowdfunding</vt:lpstr>
      <vt:lpstr>Samvirke</vt:lpstr>
      <vt:lpstr>Ansvarlighed</vt:lpstr>
      <vt:lpstr>Coop Energi</vt:lpstr>
      <vt:lpstr>Coop Energi</vt:lpstr>
      <vt:lpstr>HR &amp; Ungeagendaen i Coop    </vt:lpstr>
      <vt:lpstr>Coop ambas bestyrelse   </vt:lpstr>
      <vt:lpstr>Coop ambas bestyrelse</vt:lpstr>
      <vt:lpstr>Coop ambas bestyrelse   </vt:lpstr>
      <vt:lpstr>Coop ambas bestyrelse</vt:lpstr>
      <vt:lpstr>Coop ambas bestyrelse</vt:lpstr>
      <vt:lpstr>Coop ambas bestyrelse</vt:lpstr>
      <vt:lpstr>Coop ambas og Coop Danmarks bestyrelse</vt:lpstr>
      <vt:lpstr>Coop ambas og Coop Danmarks bestyrelse</vt:lpstr>
      <vt:lpstr>Tænketanken Demokratisk Erhverv &amp; TalentLAB</vt:lpstr>
      <vt:lpstr>Stop Spild Lokalt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Fællesugen uge 17 - 2022</dc:title>
  <dc:creator>Rasmussen, Ole Bach</dc:creator>
  <cp:lastModifiedBy>Kofoed, Michala</cp:lastModifiedBy>
  <cp:revision>107</cp:revision>
  <dcterms:created xsi:type="dcterms:W3CDTF">2022-01-10T13:31:10Z</dcterms:created>
  <dcterms:modified xsi:type="dcterms:W3CDTF">2024-03-05T10:32:44Z</dcterms:modified>
</cp:coreProperties>
</file>