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1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2" r:id="rId5"/>
    <p:sldId id="261" r:id="rId6"/>
    <p:sldId id="263" r:id="rId7"/>
    <p:sldId id="264" r:id="rId8"/>
    <p:sldId id="265" r:id="rId9"/>
    <p:sldId id="3694" r:id="rId10"/>
    <p:sldId id="4570" r:id="rId11"/>
    <p:sldId id="4572" r:id="rId12"/>
    <p:sldId id="3693" r:id="rId13"/>
    <p:sldId id="4587" r:id="rId14"/>
    <p:sldId id="4594" r:id="rId15"/>
    <p:sldId id="4523" r:id="rId16"/>
    <p:sldId id="4595" r:id="rId17"/>
    <p:sldId id="420" r:id="rId18"/>
    <p:sldId id="4456" r:id="rId19"/>
    <p:sldId id="4596" r:id="rId20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OOP" panose="02010504010101010104" pitchFamily="2" charset="0"/>
      <p:regular r:id="rId27"/>
      <p:bold r:id="rId28"/>
    </p:embeddedFont>
    <p:embeddedFont>
      <p:font typeface="COOP Light" panose="02010404010101010104" pitchFamily="2" charset="0"/>
      <p:regular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1C8"/>
    <a:srgbClr val="DCD7C8"/>
    <a:srgbClr val="CDE1F5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1111111-1111-1111-1111-111111111111}">
  <a:tblStyle styleId="{11111111-1111-1111-1111-111111111111}" styleName="Coop Table Sty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8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12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1" d="100"/>
          <a:sy n="141" d="100"/>
        </p:scale>
        <p:origin x="4176" y="192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Fødevarer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'Ark1'!$A$2:$A$20</c:f>
              <c:numCache>
                <c:formatCode>General</c:formatCode>
                <c:ptCount val="1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</c:numCache>
            </c:numRef>
          </c:cat>
          <c:val>
            <c:numRef>
              <c:f>'Ark1'!$B$2:$B$20</c:f>
              <c:numCache>
                <c:formatCode>0</c:formatCode>
                <c:ptCount val="19"/>
                <c:pt idx="0">
                  <c:v>100</c:v>
                </c:pt>
                <c:pt idx="1">
                  <c:v>101.80845235051299</c:v>
                </c:pt>
                <c:pt idx="2">
                  <c:v>99.770610366365929</c:v>
                </c:pt>
                <c:pt idx="3">
                  <c:v>99.760748073200048</c:v>
                </c:pt>
                <c:pt idx="4">
                  <c:v>101.34894254301059</c:v>
                </c:pt>
                <c:pt idx="5">
                  <c:v>100.3681922781896</c:v>
                </c:pt>
                <c:pt idx="6">
                  <c:v>100.83573802827171</c:v>
                </c:pt>
                <c:pt idx="7">
                  <c:v>98.213829126639155</c:v>
                </c:pt>
                <c:pt idx="8">
                  <c:v>96.234065091134923</c:v>
                </c:pt>
                <c:pt idx="9">
                  <c:v>96.353508419475418</c:v>
                </c:pt>
                <c:pt idx="10">
                  <c:v>98.546590203455452</c:v>
                </c:pt>
                <c:pt idx="11">
                  <c:v>103.01530481791281</c:v>
                </c:pt>
                <c:pt idx="12">
                  <c:v>105.6689922197463</c:v>
                </c:pt>
                <c:pt idx="13">
                  <c:v>107.489498484129</c:v>
                </c:pt>
                <c:pt idx="14">
                  <c:v>103.6906892647113</c:v>
                </c:pt>
                <c:pt idx="15">
                  <c:v>99.170471563719389</c:v>
                </c:pt>
                <c:pt idx="16">
                  <c:v>101.9582130985864</c:v>
                </c:pt>
                <c:pt idx="17">
                  <c:v>102.8443584030391</c:v>
                </c:pt>
                <c:pt idx="18">
                  <c:v>101.51258355553929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DF-4DAA-9771-7990BF47C45D}"/>
            </c:ext>
          </c:extLst>
        </c:ser>
        <c:ser>
          <c:idx val="4"/>
          <c:order val="1"/>
          <c:tx>
            <c:strRef>
              <c:f>'Ark1'!$F$1</c:f>
              <c:strCache>
                <c:ptCount val="1"/>
                <c:pt idx="0">
                  <c:v>Telefonabonnement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'Ark1'!$A$2:$A$20</c:f>
              <c:numCache>
                <c:formatCode>General</c:formatCode>
                <c:ptCount val="1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</c:numCache>
            </c:numRef>
          </c:cat>
          <c:val>
            <c:numRef>
              <c:f>'Ark1'!$F$2:$F$20</c:f>
              <c:numCache>
                <c:formatCode>0</c:formatCode>
                <c:ptCount val="19"/>
                <c:pt idx="0">
                  <c:v>100</c:v>
                </c:pt>
                <c:pt idx="1">
                  <c:v>121.718203033839</c:v>
                </c:pt>
                <c:pt idx="2">
                  <c:v>108.1826137689615</c:v>
                </c:pt>
                <c:pt idx="3">
                  <c:v>117.8420361726951</c:v>
                </c:pt>
                <c:pt idx="4">
                  <c:v>124.5004375729286</c:v>
                </c:pt>
                <c:pt idx="5">
                  <c:v>134.6703617269541</c:v>
                </c:pt>
                <c:pt idx="6">
                  <c:v>141.33605600933501</c:v>
                </c:pt>
                <c:pt idx="7">
                  <c:v>145.89775379229849</c:v>
                </c:pt>
                <c:pt idx="8">
                  <c:v>163.32774212368739</c:v>
                </c:pt>
                <c:pt idx="9">
                  <c:v>177.38841890315101</c:v>
                </c:pt>
                <c:pt idx="10">
                  <c:v>198.468494749125</c:v>
                </c:pt>
                <c:pt idx="11">
                  <c:v>201.13768961493579</c:v>
                </c:pt>
                <c:pt idx="12">
                  <c:v>206.34480746791141</c:v>
                </c:pt>
                <c:pt idx="13">
                  <c:v>218.87033255542639</c:v>
                </c:pt>
                <c:pt idx="14">
                  <c:v>231.54171528588071</c:v>
                </c:pt>
                <c:pt idx="15">
                  <c:v>291.84291131855332</c:v>
                </c:pt>
                <c:pt idx="16">
                  <c:v>272.18494749124852</c:v>
                </c:pt>
                <c:pt idx="17">
                  <c:v>295.13200116686181</c:v>
                </c:pt>
                <c:pt idx="18">
                  <c:v>326.57161610268162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DF-4DAA-9771-7990BF47C45D}"/>
            </c:ext>
          </c:extLst>
        </c:ser>
        <c:ser>
          <c:idx val="5"/>
          <c:order val="2"/>
          <c:tx>
            <c:strRef>
              <c:f>'Ark1'!$G$1</c:f>
              <c:strCache>
                <c:ptCount val="1"/>
                <c:pt idx="0">
                  <c:v>Elektronik</c:v>
                </c:pt>
              </c:strCache>
            </c:strRef>
          </c:tx>
          <c:spPr>
            <a:ln w="38100">
              <a:solidFill>
                <a:srgbClr val="B21117"/>
              </a:solidFill>
            </a:ln>
          </c:spPr>
          <c:marker>
            <c:symbol val="none"/>
          </c:marker>
          <c:cat>
            <c:numRef>
              <c:f>'Ark1'!$A$2:$A$20</c:f>
              <c:numCache>
                <c:formatCode>General</c:formatCode>
                <c:ptCount val="19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</c:numCache>
            </c:numRef>
          </c:cat>
          <c:val>
            <c:numRef>
              <c:f>'Ark1'!$G$2:$G$20</c:f>
              <c:numCache>
                <c:formatCode>0</c:formatCode>
                <c:ptCount val="19"/>
                <c:pt idx="0">
                  <c:v>100</c:v>
                </c:pt>
                <c:pt idx="1">
                  <c:v>90.858505564387912</c:v>
                </c:pt>
                <c:pt idx="2">
                  <c:v>106.347944583239</c:v>
                </c:pt>
                <c:pt idx="3">
                  <c:v>112.9911424029073</c:v>
                </c:pt>
                <c:pt idx="4">
                  <c:v>138.13309107426721</c:v>
                </c:pt>
                <c:pt idx="5">
                  <c:v>141.27867363161451</c:v>
                </c:pt>
                <c:pt idx="6">
                  <c:v>139.38223938224041</c:v>
                </c:pt>
                <c:pt idx="7">
                  <c:v>139.2289348171704</c:v>
                </c:pt>
                <c:pt idx="8">
                  <c:v>153.4692255280487</c:v>
                </c:pt>
                <c:pt idx="9">
                  <c:v>169.16307063365841</c:v>
                </c:pt>
                <c:pt idx="10">
                  <c:v>224.30729048376139</c:v>
                </c:pt>
                <c:pt idx="11">
                  <c:v>322.38246650011371</c:v>
                </c:pt>
                <c:pt idx="12">
                  <c:v>413.13876902112202</c:v>
                </c:pt>
                <c:pt idx="13">
                  <c:v>390.76198046786271</c:v>
                </c:pt>
                <c:pt idx="14">
                  <c:v>482.51760163524932</c:v>
                </c:pt>
                <c:pt idx="15">
                  <c:v>517.52782193958672</c:v>
                </c:pt>
                <c:pt idx="16">
                  <c:v>535.55530320236255</c:v>
                </c:pt>
                <c:pt idx="17">
                  <c:v>640.91528503293216</c:v>
                </c:pt>
                <c:pt idx="18">
                  <c:v>620.34408357937855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DF-4DAA-9771-7990BF47C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0972200"/>
        <c:axId val="-608702568"/>
      </c:lineChart>
      <c:catAx>
        <c:axId val="-2110972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08702568"/>
        <c:crosses val="autoZero"/>
        <c:auto val="1"/>
        <c:lblAlgn val="ctr"/>
        <c:lblOffset val="100"/>
        <c:noMultiLvlLbl val="0"/>
      </c:catAx>
      <c:valAx>
        <c:axId val="-608702568"/>
        <c:scaling>
          <c:orientation val="minMax"/>
          <c:min val="0"/>
        </c:scaling>
        <c:delete val="1"/>
        <c:axPos val="l"/>
        <c:numFmt formatCode="General" sourceLinked="0"/>
        <c:majorTickMark val="out"/>
        <c:minorTickMark val="none"/>
        <c:tickLblPos val="nextTo"/>
        <c:crossAx val="-2110972200"/>
        <c:crosses val="autoZero"/>
        <c:crossBetween val="between"/>
      </c:valAx>
    </c:plotArea>
    <c:plotVisOnly val="1"/>
    <c:dispBlanksAs val="zero"/>
    <c:showDLblsOverMax val="0"/>
  </c:chart>
  <c:spPr>
    <a:noFill/>
  </c:spPr>
  <c:txPr>
    <a:bodyPr/>
    <a:lstStyle/>
    <a:p>
      <a:pPr>
        <a:defRPr sz="1600"/>
      </a:pPr>
      <a:endParaRPr lang="da-D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809497-5E90-B844-8FB5-7CF09A40EA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C5C0D4-C285-614E-B36D-75806EE595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3386-8FFB-3445-A25B-9E6F912AED78}" type="datetimeFigureOut">
              <a:rPr lang="da-DK" smtClean="0"/>
              <a:pPr/>
              <a:t>21-02-2020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930982-7983-5A43-8F7C-8A9FEF0849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EC48B-A4ED-1C4F-8E44-568D2304BF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DC6C2-826E-7E4F-8187-36470FDD49D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25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5B902-7707-4A6B-95FF-918B2C0690C1}" type="datetimeFigureOut">
              <a:rPr lang="da-DK" smtClean="0"/>
              <a:t>21-02-2020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69569-0756-44D9-81C0-0115C5B4FC3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03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 ting vi er lykkes med skal vi tage med os ind i 2020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58F9-C1AC-374C-856C-B24A7D92E9D1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664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Flot arbejde af jer alle og som Michael korrekt nævnte, så kunne processerne godt have været bedre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058F9-C1AC-374C-856C-B24A7D92E9D1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029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5E6A-FDCB-4AB5-8C7B-8E5FB1C60A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741906"/>
            <a:ext cx="8064500" cy="1666875"/>
          </a:xfrm>
        </p:spPr>
        <p:txBody>
          <a:bodyPr anchor="b" anchorCtr="0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DC769-86A6-4CAF-A8AC-DC2072FEE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573881"/>
            <a:ext cx="80645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0E46EF-8318-D841-B303-A501C0EBEEEB}"/>
              </a:ext>
            </a:extLst>
          </p:cNvPr>
          <p:cNvSpPr/>
          <p:nvPr userDrawn="1"/>
        </p:nvSpPr>
        <p:spPr>
          <a:xfrm>
            <a:off x="442913" y="476250"/>
            <a:ext cx="11306175" cy="5905500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CA69907-E7E6-1F44-B563-60C092DAA1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3369" y="6554968"/>
            <a:ext cx="685262" cy="1968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78857-0B14-784A-ACC7-14EB958D0280}"/>
              </a:ext>
            </a:extLst>
          </p:cNvPr>
          <p:cNvSpPr txBox="1"/>
          <p:nvPr userDrawn="1"/>
        </p:nvSpPr>
        <p:spPr>
          <a:xfrm>
            <a:off x="12370682" y="2043795"/>
            <a:ext cx="28197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b="1" dirty="0">
                <a:latin typeface="+mj-lt"/>
              </a:rPr>
              <a:t>Skift billede:</a:t>
            </a:r>
          </a:p>
          <a:p>
            <a:pPr algn="l"/>
            <a:r>
              <a:rPr lang="da-DK" sz="1000" dirty="0">
                <a:latin typeface="+mj-lt"/>
              </a:rPr>
              <a:t>Højre klik uden for format</a:t>
            </a:r>
          </a:p>
          <a:p>
            <a:pPr algn="l"/>
            <a:r>
              <a:rPr lang="da-DK" sz="1000" dirty="0">
                <a:latin typeface="+mj-lt"/>
              </a:rPr>
              <a:t>Klik på formatér baggrund</a:t>
            </a:r>
          </a:p>
          <a:p>
            <a:pPr algn="l"/>
            <a:r>
              <a:rPr lang="da-DK" sz="1000" dirty="0">
                <a:latin typeface="+mj-lt"/>
              </a:rPr>
              <a:t>Klik på indsæt fra fil og indsæt dit billede</a:t>
            </a:r>
          </a:p>
        </p:txBody>
      </p:sp>
    </p:spTree>
    <p:extLst>
      <p:ext uri="{BB962C8B-B14F-4D97-AF65-F5344CB8AC3E}">
        <p14:creationId xmlns:p14="http://schemas.microsoft.com/office/powerpoint/2010/main" val="1654975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tekst + billede logo hv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02D1789-7A82-3044-9A43-EC44F952EE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endParaRPr lang="da-DK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D364358-C036-844C-8DDD-C9951E70F9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2200" y="6555600"/>
            <a:ext cx="687600" cy="19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B33704-1AA4-A74C-9414-0CACC24A5B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235469"/>
            <a:ext cx="5056875" cy="1666875"/>
          </a:xfrm>
        </p:spPr>
        <p:txBody>
          <a:bodyPr anchor="b" anchorCtr="0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C396AD9-8E5D-FC43-BCC9-E9EF05846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067444"/>
            <a:ext cx="80645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5024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 + teks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4B3626-E8FA-A044-941D-8AF247EF9374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3952B9-1C72-8F46-9F39-BA96599DC7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800" y="476250"/>
            <a:ext cx="5525037" cy="59055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D9A91F-F857-E949-B736-08662F19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63" y="728663"/>
            <a:ext cx="5243513" cy="85314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243FB3-7261-E747-80E1-46655D5EA1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0241C1-646C-674A-9531-15E400A51A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37E0AC-29F4-124A-9728-7AF29FABEE2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3162" y="1841500"/>
            <a:ext cx="5243513" cy="4287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760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tort bille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4B3626-E8FA-A044-941D-8AF247EF9374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3952B9-1C72-8F46-9F39-BA96599DC7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462" y="476250"/>
            <a:ext cx="5508625" cy="59055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D9A91F-F857-E949-B736-08662F19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87" y="728663"/>
            <a:ext cx="5243513" cy="85314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46AC0-47A1-364C-BDC3-C6E7EA288D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21BC8-6847-0D48-9B54-E00E2A246B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44549C-8CC0-3C4E-A32E-A2B6521EFB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8025" y="1841500"/>
            <a:ext cx="5243513" cy="4287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63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tort bille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4B3626-E8FA-A044-941D-8AF247EF9374}"/>
              </a:ext>
            </a:extLst>
          </p:cNvPr>
          <p:cNvSpPr/>
          <p:nvPr userDrawn="1"/>
        </p:nvSpPr>
        <p:spPr>
          <a:xfrm>
            <a:off x="442913" y="476250"/>
            <a:ext cx="11053762" cy="59055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3952B9-1C72-8F46-9F39-BA96599DC7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462" y="476250"/>
            <a:ext cx="5508625" cy="59055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D9A91F-F857-E949-B736-08662F19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87" y="728663"/>
            <a:ext cx="5243513" cy="8531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034576-A2D1-D64D-BD25-D73CE12D85D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450E80-45DF-2348-925A-104AD0B00C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71F83-322B-734C-928C-BE96EF528FC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8025" y="1841500"/>
            <a:ext cx="5243513" cy="42878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6676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lede + teks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4B3626-E8FA-A044-941D-8AF247EF9374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3952B9-1C72-8F46-9F39-BA96599DC7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801" y="476250"/>
            <a:ext cx="5508738" cy="59055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D9A91F-F857-E949-B736-08662F19A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63" y="728663"/>
            <a:ext cx="5243513" cy="85314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A9F2B4-2BBA-ED43-9FBC-52072524E7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0BD9A-01B7-9D40-B8F7-A98CE6832A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23C2602-E37E-0046-8908-9631895DFF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3162" y="1841500"/>
            <a:ext cx="5243513" cy="4287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8261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lille billede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C543FD-6493-F245-B9B0-A2917DF7875A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2E1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3952B9-1C72-8F46-9F39-BA96599DC7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12238" y="476250"/>
            <a:ext cx="2736849" cy="59055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CA5324-0DF1-2641-893F-0BA28F47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06815-8110-E544-BF85-EDC297D4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C175E98-4CEF-9F49-84B1-D6ED113F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87" y="728663"/>
            <a:ext cx="8051801" cy="85314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DDFC92-6584-2940-961D-743344AF93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1194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billede + teks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C543FD-6493-F245-B9B0-A2917DF7875A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2E1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3952B9-1C72-8F46-9F39-BA96599DC7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912" y="476250"/>
            <a:ext cx="2794002" cy="59055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CA5324-0DF1-2641-893F-0BA28F47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06815-8110-E544-BF85-EDC297D4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C175E98-4CEF-9F49-84B1-D6ED113F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728663"/>
            <a:ext cx="8051801" cy="85314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1E017831-3F63-F345-877A-EDC08A5C9D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67101" y="1581804"/>
            <a:ext cx="8016876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486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grøn + små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87E191-873D-3C40-A883-357DE79D4FE7}"/>
              </a:ext>
            </a:extLst>
          </p:cNvPr>
          <p:cNvSpPr/>
          <p:nvPr userDrawn="1"/>
        </p:nvSpPr>
        <p:spPr>
          <a:xfrm>
            <a:off x="442913" y="476250"/>
            <a:ext cx="11306175" cy="5905500"/>
          </a:xfrm>
          <a:prstGeom prst="rect">
            <a:avLst/>
          </a:prstGeom>
          <a:solidFill>
            <a:srgbClr val="D2E1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4D132C-BDA1-48F8-800F-20E58003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4DF24A5-C042-4C42-8940-69B5F87BC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0462" y="2087320"/>
            <a:ext cx="5244149" cy="828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5B128ECD-4B46-C44B-8C8A-C62060ECF6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67100" y="2087971"/>
            <a:ext cx="2484438" cy="828000"/>
          </a:xfrm>
          <a:solidFill>
            <a:schemeClr val="bg1"/>
          </a:solidFill>
        </p:spPr>
        <p:txBody>
          <a:bodyPr/>
          <a:lstStyle/>
          <a:p>
            <a:endParaRPr lang="da-DK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6EA4182-54F0-4440-9082-F49341002A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462" y="3173659"/>
            <a:ext cx="5244149" cy="828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E3234246-2F2A-4C4D-BFA9-0F537CE78A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7100" y="3174310"/>
            <a:ext cx="2484438" cy="828000"/>
          </a:xfrm>
          <a:solidFill>
            <a:schemeClr val="bg1"/>
          </a:solidFill>
        </p:spPr>
        <p:txBody>
          <a:bodyPr/>
          <a:lstStyle/>
          <a:p>
            <a:endParaRPr lang="da-DK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1177F9C-D94F-3342-BAD8-E6B6EEE065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0462" y="4259998"/>
            <a:ext cx="5244149" cy="828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093F2B7-813E-8747-8986-7128E8F563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67100" y="4260649"/>
            <a:ext cx="2484438" cy="828000"/>
          </a:xfrm>
          <a:solidFill>
            <a:schemeClr val="bg1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83A4BE-80AD-B448-9616-C0D2322478F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EC647-C6E2-764E-AB20-4E8FB499521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8712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kst + små billeder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8954227-A4A7-9A43-88DD-C759316763BB}"/>
              </a:ext>
            </a:extLst>
          </p:cNvPr>
          <p:cNvSpPr/>
          <p:nvPr userDrawn="1"/>
        </p:nvSpPr>
        <p:spPr>
          <a:xfrm>
            <a:off x="442913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DA85AA4-E52C-D142-B49C-C54B18F5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87" y="728663"/>
            <a:ext cx="5243513" cy="85314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AA06630D-7543-0E42-A6DF-9985F8F00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4663" y="728663"/>
            <a:ext cx="4313222" cy="1704024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FA7BB53E-4775-F048-A6AD-D4E27900EA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14663" y="2565000"/>
            <a:ext cx="2080800" cy="1704024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da-DK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10AF4A6-10F2-2549-9E99-3AB9C2E6D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14663" y="4401339"/>
            <a:ext cx="2804999" cy="172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0011F49-0677-8B48-B3CF-E6678BD046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51975" y="4401338"/>
            <a:ext cx="1332000" cy="172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da-DK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190917B-D52D-5E41-9AC9-73C2FAFA1D5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27776" y="2565000"/>
            <a:ext cx="2080800" cy="1704024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da-DK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09BDCF3E-32E6-1549-A5AD-A955EB5DF6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4CF9ED6-C811-5D46-BCCE-3CA7A294478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B427C48D-955A-9547-9410-39333F4D02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8025" y="1841500"/>
            <a:ext cx="5243513" cy="42878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072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små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FBC2466-C351-6F41-822D-3C7A2BDE0F5B}"/>
              </a:ext>
            </a:extLst>
          </p:cNvPr>
          <p:cNvSpPr/>
          <p:nvPr userDrawn="1"/>
        </p:nvSpPr>
        <p:spPr>
          <a:xfrm>
            <a:off x="442913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72D6E94-B671-C44F-9570-58C2551ADD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" y="1869140"/>
            <a:ext cx="1584325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D3309F70-BF39-9E4F-B5DA-B6D423041E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40463" y="1869140"/>
            <a:ext cx="1578875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A8940-759C-AC48-9CF8-563AFF5B23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1868488"/>
            <a:ext cx="3563938" cy="1260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4D7ADF8-24E1-B74F-8B01-78781C93DA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44444" y="1868488"/>
            <a:ext cx="3540168" cy="1260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C37B05-FCB5-4945-9593-E47433B009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95662"/>
            <a:ext cx="1584325" cy="1260000"/>
          </a:xfrm>
          <a:solidFill>
            <a:schemeClr val="bg1"/>
          </a:solidFill>
        </p:spPr>
        <p:txBody>
          <a:bodyPr/>
          <a:lstStyle/>
          <a:p>
            <a:endParaRPr lang="da-DK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15AE28A9-6269-6E4F-8F92-2550BD0127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40463" y="3795662"/>
            <a:ext cx="1578875" cy="1260000"/>
          </a:xfrm>
          <a:solidFill>
            <a:schemeClr val="bg1"/>
          </a:solidFill>
        </p:spPr>
        <p:txBody>
          <a:bodyPr/>
          <a:lstStyle/>
          <a:p>
            <a:endParaRPr lang="da-DK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16FCAF1-EB5D-9042-A075-963AA12B3C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7600" y="3795010"/>
            <a:ext cx="3563938" cy="1260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80006B0-68FC-F842-B106-CE9808691A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44444" y="3795010"/>
            <a:ext cx="3540168" cy="1260000"/>
          </a:xfrm>
        </p:spPr>
        <p:txBody>
          <a:bodyPr anchor="ctr" anchorCtr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C0CDD-E4C2-8A44-9123-F8A2E6DB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E3A34-178C-AC47-A92A-DE1A969D3EC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C7524-BF7E-B94B-9EE7-911A035B62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541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transpar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0E46EF-8318-D841-B303-A501C0EBEEEB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C095F1-5F40-DD4E-B507-AE2F7EA354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235469"/>
            <a:ext cx="8064500" cy="1666875"/>
          </a:xfrm>
        </p:spPr>
        <p:txBody>
          <a:bodyPr anchor="b" anchorCtr="0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6C565E2-D248-F948-8E4B-AB609D903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067444"/>
            <a:ext cx="80645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6055BF-DB78-5C4C-BAF7-DE2EBCD226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72754A-5714-E24D-9DEF-629BD67A76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2183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side 6 stk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9173B-3373-934F-9F99-F3D990AFB2C6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2E1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D68093-DFD8-DF49-9E68-1D337E24EE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7387" y="1581804"/>
            <a:ext cx="2520950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F5645B-3D4E-AE42-80C1-FBD1A850B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7388" y="293623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26F7A2-CDF9-7D41-8F43-1EF10BF8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44981-1A61-7246-A6E8-0B10FEA38C7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47A67-CF8B-564A-9F0B-75ECE0A38B7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DEAD1EA2-36EF-EB4F-843E-58E125AB79F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7387" y="3814394"/>
            <a:ext cx="2520950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4ED1254F-6808-4245-B4F0-B9CF6D0A00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7388" y="516882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D1F452BF-FBF4-154A-9AE2-52C438A804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67100" y="1581804"/>
            <a:ext cx="2520950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F874FC4-C8E8-A34D-A00A-031D2ADF0A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67101" y="293623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57EBB200-ECC7-9641-86C4-86660F3E31A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67100" y="3814394"/>
            <a:ext cx="2520950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CC41086-9437-9840-A523-E2C0CF21ABA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67101" y="516882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6048C4AF-EC3A-EF40-B3C9-74F2BD76595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26813" y="1581804"/>
            <a:ext cx="2520950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57D291AE-105F-D94A-9D15-B4265EB9E7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26814" y="293623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74081152-C278-A844-8465-D9EECE8672B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226813" y="3814394"/>
            <a:ext cx="2520950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3D9D1CA7-87BC-BF4F-9E26-BC9BE87154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26814" y="516882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7266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side 8 stk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9173B-3373-934F-9F99-F3D990AFB2C6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2E1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D68093-DFD8-DF49-9E68-1D337E24EE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7387" y="1581804"/>
            <a:ext cx="2520950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F5645B-3D4E-AE42-80C1-FBD1A850B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7388" y="293623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26F7A2-CDF9-7D41-8F43-1EF10BF89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44981-1A61-7246-A6E8-0B10FEA38C7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47A67-CF8B-564A-9F0B-75ECE0A38B7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DEAD1EA2-36EF-EB4F-843E-58E125AB79F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7387" y="3814394"/>
            <a:ext cx="2520950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4ED1254F-6808-4245-B4F0-B9CF6D0A00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7388" y="516882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D1F452BF-FBF4-154A-9AE2-52C438A804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67100" y="1581804"/>
            <a:ext cx="2520950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1F874FC4-C8E8-A34D-A00A-031D2ADF0A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67101" y="293623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57EBB200-ECC7-9641-86C4-86660F3E31A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67100" y="3814394"/>
            <a:ext cx="2520950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0CC41086-9437-9840-A523-E2C0CF21ABA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67101" y="516882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6048C4AF-EC3A-EF40-B3C9-74F2BD76595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26813" y="1581804"/>
            <a:ext cx="2520950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57D291AE-105F-D94A-9D15-B4265EB9E7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26814" y="293623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45" name="Picture Placeholder 3">
            <a:extLst>
              <a:ext uri="{FF2B5EF4-FFF2-40B4-BE49-F238E27FC236}">
                <a16:creationId xmlns:a16="http://schemas.microsoft.com/office/drawing/2014/main" id="{74081152-C278-A844-8465-D9EECE8672B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226813" y="3814394"/>
            <a:ext cx="2520950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3D9D1CA7-87BC-BF4F-9E26-BC9BE871548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26814" y="516882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DD00037-4C19-354C-9DF2-75E4FBA4A99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986526" y="1581804"/>
            <a:ext cx="2520950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476360D-DE3A-BC4B-A80D-17FEF246622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86527" y="293623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FD317D8-FF02-9F4F-BF09-114B090160A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986526" y="3814394"/>
            <a:ext cx="2520950" cy="1260000"/>
          </a:xfrm>
          <a:solidFill>
            <a:schemeClr val="bg1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A6303835-E4A7-6F4C-8416-4BE0B53B2D9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986527" y="5168823"/>
            <a:ext cx="2520950" cy="758712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3691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beig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E5E53-26FB-C84E-8F7D-6238E33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1B2E0-A663-D04E-BEC8-F2E9C62221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06D1AD-86B6-934B-A52C-4692CD719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9553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s + teks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E5E53-26FB-C84E-8F7D-6238E33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A5870E-98D5-8146-B0C4-20630FAD6F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1479B7-718F-4445-A5D3-1687639863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9614527-5D80-4346-BEB8-5826F4623FA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08025" y="1581804"/>
            <a:ext cx="5243513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Visual</a:t>
            </a:r>
            <a:endParaRPr lang="da-DK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4B52061D-3254-6947-A8F2-6FA65049A4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3162" y="1581804"/>
            <a:ext cx="5243513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5024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ktioner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 userDrawn="1"/>
        </p:nvSpPr>
        <p:spPr>
          <a:xfrm>
            <a:off x="442912" y="489502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E5E53-26FB-C84E-8F7D-6238E33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F070C-6DE2-9348-98FE-F6D1D0AB98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8025" y="1581150"/>
            <a:ext cx="5243513" cy="2111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134C715-3928-4F49-989D-94BD425FB5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8025" y="4017637"/>
            <a:ext cx="5243513" cy="2111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D89141-4624-3B4F-B86A-6D591F161DC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0462" y="1581150"/>
            <a:ext cx="5243513" cy="2111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26D4B8B-3C4A-0A40-BE25-9132E8F209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0463" y="4017637"/>
            <a:ext cx="5243512" cy="211170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C727FF5-5E9F-C248-A831-E869965C49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FEB1A8B-A59D-AD48-B756-2CE1C5F094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3829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leder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E5E53-26FB-C84E-8F7D-6238E33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312103-29BD-CE43-9062-875A365C39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" y="1581804"/>
            <a:ext cx="5256213" cy="4547534"/>
          </a:xfrm>
        </p:spPr>
        <p:txBody>
          <a:bodyPr/>
          <a:lstStyle/>
          <a:p>
            <a:endParaRPr lang="da-DK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CD8D0A6-8CC3-7D4D-B0D3-5F7B10C017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0464" y="1581804"/>
            <a:ext cx="5376385" cy="4547534"/>
          </a:xfrm>
        </p:spPr>
        <p:txBody>
          <a:bodyPr/>
          <a:lstStyle/>
          <a:p>
            <a:endParaRPr lang="da-DK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4112EA1-DFD4-BF45-8C34-AC1FA43B4E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06EA84-BF2D-2741-B275-55D73FE3E5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6871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ed teks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E5E53-26FB-C84E-8F7D-6238E33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AA77409F-F7B4-464A-BA38-E251D6BBF48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5325" y="1581804"/>
            <a:ext cx="5256213" cy="4547534"/>
          </a:xfrm>
        </p:spPr>
        <p:txBody>
          <a:bodyPr/>
          <a:lstStyle/>
          <a:p>
            <a:endParaRPr lang="da-DK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A5870E-98D5-8146-B0C4-20630FAD6F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1479B7-718F-4445-A5D3-1687639863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AD7B2C5-F069-AF43-9BEA-5A9754BE77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53162" y="1581804"/>
            <a:ext cx="5243513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4932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i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E5E53-26FB-C84E-8F7D-6238E33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AA77409F-F7B4-464A-BA38-E251D6BBF48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5325" y="1581804"/>
            <a:ext cx="10801350" cy="4547534"/>
          </a:xfrm>
        </p:spPr>
        <p:txBody>
          <a:bodyPr/>
          <a:lstStyle/>
          <a:p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9A45B-F713-3244-871C-CB89DD38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0C1C4-CCD9-8846-8489-6FD3278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8673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E5E53-26FB-C84E-8F7D-6238E33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9E86B7-2CD2-284F-80E5-11A93B2092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ACBED1-8D9B-084E-B055-D2B1C07E10A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BA864874-8701-0542-82ED-E0DCCDD9486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708024" y="1581804"/>
            <a:ext cx="10776587" cy="4547533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3584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F8DE1D4-B271-EF45-BFF6-61F8F704C0CF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6998B-D2D9-0B4B-839D-4F0EA75DB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64800" y="1697226"/>
            <a:ext cx="3862398" cy="387567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49F326-3A8C-814A-8904-7C855F6A96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8040" y="1109494"/>
            <a:ext cx="2275918" cy="465344"/>
          </a:xfrm>
          <a:ln>
            <a:noFill/>
          </a:ln>
        </p:spPr>
        <p:txBody>
          <a:bodyPr anchor="b" anchorCtr="0"/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0C682C6-F992-CD4E-9E68-116742992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4119" y="2425963"/>
            <a:ext cx="2275918" cy="465344"/>
          </a:xfrm>
          <a:ln>
            <a:noFill/>
          </a:ln>
        </p:spPr>
        <p:txBody>
          <a:bodyPr anchor="t" anchorCtr="0"/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09583AE-91D3-4C47-8D0D-BCC28A0565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4119" y="4378818"/>
            <a:ext cx="2275918" cy="465344"/>
          </a:xfrm>
          <a:ln>
            <a:noFill/>
          </a:ln>
        </p:spPr>
        <p:txBody>
          <a:bodyPr anchor="t" anchorCtr="0"/>
          <a:lstStyle>
            <a:lvl1pPr marL="0" indent="0" algn="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657AFA0-73B5-AA4C-A8A3-A1B3366F02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58040" y="5716480"/>
            <a:ext cx="2275918" cy="465344"/>
          </a:xfrm>
          <a:ln>
            <a:noFill/>
          </a:ln>
        </p:spPr>
        <p:txBody>
          <a:bodyPr anchor="t" anchorCtr="0"/>
          <a:lstStyle>
            <a:lvl1pPr marL="0" indent="0" algn="ctr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786555B-A8E5-7842-8D61-FD7CDF970A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83005" y="2425963"/>
            <a:ext cx="2275918" cy="465344"/>
          </a:xfrm>
          <a:ln>
            <a:noFill/>
          </a:ln>
        </p:spPr>
        <p:txBody>
          <a:bodyPr anchor="t" anchorCtr="0"/>
          <a:lstStyle>
            <a:lvl1pPr marL="0" indent="0" algn="l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DC44F88-B496-F244-89D0-A0DCADCCF5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83005" y="4378818"/>
            <a:ext cx="2275918" cy="465344"/>
          </a:xfrm>
          <a:ln>
            <a:noFill/>
          </a:ln>
        </p:spPr>
        <p:txBody>
          <a:bodyPr anchor="t" anchorCtr="0"/>
          <a:lstStyle>
            <a:lvl1pPr marL="0" indent="0" algn="l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0" indent="0">
              <a:buFont typeface="Arial" panose="020B0604020202020204" pitchFamily="34" charset="0"/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04ACD-BDE2-8E41-AE84-D4D4ECDEC6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7951" y="2425963"/>
            <a:ext cx="3048798" cy="2418199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Modelnavn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1676C5-4045-A749-8BE9-3394BFCC1DF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AC80C-D8D9-5042-A110-1380449A03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31F6E74-8A5F-4547-BAD2-FCBF81D8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259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rø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0E46EF-8318-D841-B303-A501C0EBEEEB}"/>
              </a:ext>
            </a:extLst>
          </p:cNvPr>
          <p:cNvSpPr/>
          <p:nvPr userDrawn="1"/>
        </p:nvSpPr>
        <p:spPr>
          <a:xfrm>
            <a:off x="442913" y="476250"/>
            <a:ext cx="11306175" cy="59055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D99E0C-9DDD-C548-8974-EB6B9028E3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235469"/>
            <a:ext cx="8064500" cy="1666875"/>
          </a:xfrm>
        </p:spPr>
        <p:txBody>
          <a:bodyPr anchor="b" anchorCtr="0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9B0C79-818E-3D49-B8D7-5DF32C530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067444"/>
            <a:ext cx="80645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A1125-79F9-4C45-A8E1-709E753CDB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4F720-23EC-F84C-93B3-87F966FCCF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4204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gkag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6D68204-A31F-6C47-AD19-7091492649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4700" y="1810977"/>
            <a:ext cx="3902598" cy="390259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16447-5DB8-F34D-84B9-726308B94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0337" y="5055120"/>
            <a:ext cx="1908175" cy="7429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55C2289-D69C-1B4D-98BA-0967D20FC8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78326" y="3306330"/>
            <a:ext cx="1613908" cy="7429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3D8DC9B-0C29-E849-8C09-9E4551812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5860" y="3306330"/>
            <a:ext cx="1670364" cy="7429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A19030-CF6D-494B-B033-06E50AA13E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2809" y="2563398"/>
            <a:ext cx="1188403" cy="742950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C11F710-7CF9-364E-BAAC-B3C2EB2A70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7299" y="2563398"/>
            <a:ext cx="1188403" cy="7429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15D5CE4-5E2F-934A-AD61-DE1242989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71489" y="4243608"/>
            <a:ext cx="1188403" cy="7429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0709D-BD30-1B4F-AFCD-2DE83829993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4D026-5952-4042-8A68-161C922BE6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2D26788-4515-8C43-9D09-D0947DEA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87" y="728663"/>
            <a:ext cx="10777225" cy="85314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8200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overskrif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05232-5FB6-CF4A-9C3E-8003DD2D66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263A0-AE08-604A-886A-8CF455924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194955-420D-BF40-8D07-CD274479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6557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310E70-1EDF-9642-A68A-1ADE1CADD4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F874BB-EC59-3E43-BA0D-28ADF39F9E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3642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2CEEA8F8-BE8A-9B49-874B-389CF9136EDA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a-DK" dirty="0"/>
              <a:t>Indsæt film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52AEBD5-3EDF-D64E-AEF1-9786FC015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2200" y="6555600"/>
            <a:ext cx="687600" cy="19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108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for i dag med bille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DD37223-EF6D-984D-BCD0-D2A7B1970B03}"/>
              </a:ext>
            </a:extLst>
          </p:cNvPr>
          <p:cNvSpPr/>
          <p:nvPr userDrawn="1"/>
        </p:nvSpPr>
        <p:spPr>
          <a:xfrm rot="16200000">
            <a:off x="5874543" y="985986"/>
            <a:ext cx="442913" cy="113061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8BB79B-5C80-4440-B287-19AF353E42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3352695"/>
            <a:ext cx="8064500" cy="2076031"/>
          </a:xfr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Tak</a:t>
            </a:r>
            <a:r>
              <a:rPr lang="en-US" dirty="0"/>
              <a:t> for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dag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46F17E-412A-D244-A943-9E11EE61E1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9C888D-DCEA-1A43-9019-708D97D2BC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C45BDD-BD79-7C4C-AA60-5E7FAD47E97D}"/>
              </a:ext>
            </a:extLst>
          </p:cNvPr>
          <p:cNvSpPr/>
          <p:nvPr userDrawn="1"/>
        </p:nvSpPr>
        <p:spPr>
          <a:xfrm>
            <a:off x="-1" y="0"/>
            <a:ext cx="4429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E78AEE-A811-674B-AF15-F7E65BD8AA74}"/>
              </a:ext>
            </a:extLst>
          </p:cNvPr>
          <p:cNvSpPr/>
          <p:nvPr userDrawn="1"/>
        </p:nvSpPr>
        <p:spPr>
          <a:xfrm>
            <a:off x="11749088" y="0"/>
            <a:ext cx="4429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AFDB64-E049-BE4D-8B8C-9E49BA1B6F92}"/>
              </a:ext>
            </a:extLst>
          </p:cNvPr>
          <p:cNvSpPr/>
          <p:nvPr userDrawn="1"/>
        </p:nvSpPr>
        <p:spPr>
          <a:xfrm rot="16200000">
            <a:off x="5857874" y="-5414965"/>
            <a:ext cx="476251" cy="113061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17669CF-2199-0345-8914-52AB950C7A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3369" y="6554968"/>
            <a:ext cx="685262" cy="1968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FAE54E-746D-E648-B1FA-AD751DD4B434}"/>
              </a:ext>
            </a:extLst>
          </p:cNvPr>
          <p:cNvSpPr txBox="1"/>
          <p:nvPr userDrawn="1"/>
        </p:nvSpPr>
        <p:spPr>
          <a:xfrm>
            <a:off x="12370682" y="2043795"/>
            <a:ext cx="281978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000" b="1" dirty="0">
                <a:latin typeface="+mj-lt"/>
              </a:rPr>
              <a:t>Skift billede:</a:t>
            </a:r>
          </a:p>
          <a:p>
            <a:pPr algn="l"/>
            <a:r>
              <a:rPr lang="da-DK" sz="1000" dirty="0">
                <a:latin typeface="+mj-lt"/>
              </a:rPr>
              <a:t>Højre klik uden for format</a:t>
            </a:r>
          </a:p>
          <a:p>
            <a:pPr algn="l"/>
            <a:r>
              <a:rPr lang="da-DK" sz="1000" dirty="0">
                <a:latin typeface="+mj-lt"/>
              </a:rPr>
              <a:t>Klik på formatér baggrund</a:t>
            </a:r>
          </a:p>
          <a:p>
            <a:pPr algn="l"/>
            <a:r>
              <a:rPr lang="da-DK" sz="1000" dirty="0">
                <a:latin typeface="+mj-lt"/>
              </a:rPr>
              <a:t>Klik på indsæt fra fil og indsæt dit billede</a:t>
            </a:r>
          </a:p>
        </p:txBody>
      </p:sp>
    </p:spTree>
    <p:extLst>
      <p:ext uri="{BB962C8B-B14F-4D97-AF65-F5344CB8AC3E}">
        <p14:creationId xmlns:p14="http://schemas.microsoft.com/office/powerpoint/2010/main" val="3004746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for i dag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9BB247-7981-9741-859D-B8C30704E5DE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chemeClr val="tx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19DBAC-767C-D342-854F-60DA79756E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3352695"/>
            <a:ext cx="8064500" cy="2076031"/>
          </a:xfr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Tak</a:t>
            </a:r>
            <a:r>
              <a:rPr lang="en-US" dirty="0"/>
              <a:t> for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dag</a:t>
            </a:r>
            <a:endParaRPr lang="da-DK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3B50A2-70DB-3847-A903-CB54983A80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22BD8E-A71F-9446-A801-EAE160B92D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95989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side hvid 4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801597E-00BD-414F-97F6-0E0969360D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801597E-00BD-414F-97F6-0E0969360D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FBE8E3F-033C-4A79-B437-146974B8AA4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latin typeface="COOP" panose="020B0504030101010102" pitchFamily="34" charset="0"/>
              <a:ea typeface="+mj-ea"/>
              <a:cs typeface="+mj-cs"/>
              <a:sym typeface="COOP" panose="020B0504030101010102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A15AD-EF0D-3E49-B9B2-2F4AE2D65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5EDD3-9574-FF47-8C45-D50753986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904631D-F2C3-BE47-91DC-079BC2DB96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6751" y="1581804"/>
            <a:ext cx="10777225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26940D-6F47-49DA-A41F-AEFB8817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02586"/>
            <a:ext cx="11312797" cy="85314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BBD9EC-203D-4712-A185-444CAD6151D2}"/>
              </a:ext>
            </a:extLst>
          </p:cNvPr>
          <p:cNvSpPr/>
          <p:nvPr userDrawn="1"/>
        </p:nvSpPr>
        <p:spPr>
          <a:xfrm>
            <a:off x="5447928" y="6453336"/>
            <a:ext cx="1440160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A2EC0F-414B-4998-B14B-E95D3B46E7E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53369" y="6554968"/>
            <a:ext cx="685262" cy="19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7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kst + stort bille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383884-878D-1446-AA2D-615D497ED56E}"/>
              </a:ext>
            </a:extLst>
          </p:cNvPr>
          <p:cNvSpPr/>
          <p:nvPr userDrawn="1"/>
        </p:nvSpPr>
        <p:spPr>
          <a:xfrm>
            <a:off x="478367" y="480001"/>
            <a:ext cx="11235267" cy="5925033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53952B9-1C72-8F46-9F39-BA96599DC7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1253" y="480000"/>
            <a:ext cx="5522380" cy="59232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65C79C4-B279-3443-86E3-EB6642F1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7" y="692149"/>
            <a:ext cx="5281083" cy="11328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08052A4-98B5-2A4F-A7E8-455A78A16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AFCE9E-5F12-3F49-9D91-8D9BF48B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A64D-94C8-B241-B645-5198142FC64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C75D2E-D8BF-CF4F-8325-9240FA49E6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667" y="1824949"/>
            <a:ext cx="5281084" cy="4340901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defRPr sz="1467"/>
            </a:lvl2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377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ei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0E46EF-8318-D841-B303-A501C0EBEEEB}"/>
              </a:ext>
            </a:extLst>
          </p:cNvPr>
          <p:cNvSpPr/>
          <p:nvPr userDrawn="1"/>
        </p:nvSpPr>
        <p:spPr>
          <a:xfrm>
            <a:off x="442913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D02F63-F484-DB46-9B42-1536CD11A8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235469"/>
            <a:ext cx="8064500" cy="1666875"/>
          </a:xfrm>
        </p:spPr>
        <p:txBody>
          <a:bodyPr anchor="b" anchorCtr="0">
            <a:normAutofit/>
          </a:bodyPr>
          <a:lstStyle>
            <a:lvl1pPr algn="l">
              <a:defRPr sz="6000" b="1" i="0">
                <a:solidFill>
                  <a:schemeClr val="tx2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41232D5-67BF-F241-9443-CDA869B77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067444"/>
            <a:ext cx="80645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CB311-AFAF-2B4D-9D41-08AD1BF58F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9928-1379-D147-A3CF-4CB673387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9153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hvid 4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A15AD-EF0D-3E49-B9B2-2F4AE2D65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5EDD3-9574-FF47-8C45-D50753986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892AE-A022-AA43-B4C9-7650F744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904631D-F2C3-BE47-91DC-079BC2DB96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6751" y="1581804"/>
            <a:ext cx="10777225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8300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hvid 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A15AD-EF0D-3E49-B9B2-2F4AE2D65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5EDD3-9574-FF47-8C45-D50753986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892AE-A022-AA43-B4C9-7650F744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BCB9AA9C-2838-1E45-B44C-B273ADE923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67101" y="1581804"/>
            <a:ext cx="8016876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828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106F08-AF8E-2149-B369-71DF3EDCF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59F5AA-B5EF-B347-B26A-6C0D8F1C4A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F5FDFC-53C8-E446-9128-03DA51416C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28DA2D07-5569-1842-93A9-EE073821DF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0463" y="1581804"/>
            <a:ext cx="5243513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5304ADB-F2E5-704F-A127-8A30128C671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8025" y="1581804"/>
            <a:ext cx="5243513" cy="454753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0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710091-636B-B844-BB41-40CC8B817826}"/>
              </a:ext>
            </a:extLst>
          </p:cNvPr>
          <p:cNvSpPr/>
          <p:nvPr userDrawn="1"/>
        </p:nvSpPr>
        <p:spPr>
          <a:xfrm>
            <a:off x="442912" y="476250"/>
            <a:ext cx="11306175" cy="5905500"/>
          </a:xfrm>
          <a:prstGeom prst="rect">
            <a:avLst/>
          </a:prstGeom>
          <a:solidFill>
            <a:srgbClr val="DCD7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3E5E53-26FB-C84E-8F7D-6238E33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6A1827-F159-CB49-92BF-388039122E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7386" y="1590675"/>
            <a:ext cx="5244151" cy="1417638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798B7-3320-B147-9B29-444461B6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8AC43-F953-884B-97FC-A33DF60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627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tekst + billede logo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02D1789-7A82-3044-9A43-EC44F952EE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endParaRPr lang="da-DK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D364358-C036-844C-8DDD-C9951E70F9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2200" y="6555600"/>
            <a:ext cx="687600" cy="19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bIns="7200">
            <a:normAutofit/>
          </a:bodyPr>
          <a:lstStyle>
            <a:lvl1pPr marL="0" indent="0">
              <a:buFontTx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6414B98-22BA-F643-92D2-2B76B96A3E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2235469"/>
            <a:ext cx="5056875" cy="1666875"/>
          </a:xfrm>
        </p:spPr>
        <p:txBody>
          <a:bodyPr anchor="b" anchorCtr="0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COOP" pitchFamily="2" charset="0"/>
              </a:defRPr>
            </a:lvl1pPr>
          </a:lstStyle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F1165FB-E3AF-D249-979A-93771E14F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067444"/>
            <a:ext cx="80645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0112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vmlDrawing" Target="../drawings/vmlDrawing1.v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253AC00-A5F5-4974-A129-15DEE37A22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1919377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41" imgW="347" imgH="348" progId="TCLayout.ActiveDocument.1">
                  <p:embed/>
                </p:oleObj>
              </mc:Choice>
              <mc:Fallback>
                <p:oleObj name="think-cell Slide" r:id="rId41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31D68-19DD-41BC-9C7E-EA2049A18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87" y="728663"/>
            <a:ext cx="10777225" cy="8531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Overskrift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71385-73A5-476C-9F9A-F8F0B17F8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387" y="1581804"/>
            <a:ext cx="8052437" cy="45475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25B33-E8F2-4275-BE5B-5F9C61EC2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40626" y="6551733"/>
            <a:ext cx="856049" cy="1746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  <a:latin typeface="+mj-lt"/>
              </a:defRPr>
            </a:lvl1pPr>
          </a:lstStyle>
          <a:p>
            <a:fld id="{FF9BE60C-6529-421B-A845-DD15027EA2C7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C0AD088-394C-F741-97F1-90AE5DA9DC24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5753369" y="6554968"/>
            <a:ext cx="685262" cy="196831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47794A7-0409-4A44-9441-CCC620193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7387" y="6551733"/>
            <a:ext cx="3850563" cy="1746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/>
                </a:solidFill>
                <a:latin typeface="+mj-lt"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273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2" r:id="rId3"/>
    <p:sldLayoutId id="2147483684" r:id="rId4"/>
    <p:sldLayoutId id="2147483652" r:id="rId5"/>
    <p:sldLayoutId id="2147483698" r:id="rId6"/>
    <p:sldLayoutId id="2147483662" r:id="rId7"/>
    <p:sldLayoutId id="2147483696" r:id="rId8"/>
    <p:sldLayoutId id="2147483676" r:id="rId9"/>
    <p:sldLayoutId id="2147483685" r:id="rId10"/>
    <p:sldLayoutId id="2147483688" r:id="rId11"/>
    <p:sldLayoutId id="2147483686" r:id="rId12"/>
    <p:sldLayoutId id="2147483687" r:id="rId13"/>
    <p:sldLayoutId id="2147483689" r:id="rId14"/>
    <p:sldLayoutId id="2147483665" r:id="rId15"/>
    <p:sldLayoutId id="2147483690" r:id="rId16"/>
    <p:sldLayoutId id="2147483671" r:id="rId17"/>
    <p:sldLayoutId id="2147483663" r:id="rId18"/>
    <p:sldLayoutId id="2147483650" r:id="rId19"/>
    <p:sldLayoutId id="2147483666" r:id="rId20"/>
    <p:sldLayoutId id="2147483691" r:id="rId21"/>
    <p:sldLayoutId id="2147483667" r:id="rId22"/>
    <p:sldLayoutId id="2147483699" r:id="rId23"/>
    <p:sldLayoutId id="2147483695" r:id="rId24"/>
    <p:sldLayoutId id="2147483694" r:id="rId25"/>
    <p:sldLayoutId id="2147483693" r:id="rId26"/>
    <p:sldLayoutId id="2147483692" r:id="rId27"/>
    <p:sldLayoutId id="2147483697" r:id="rId28"/>
    <p:sldLayoutId id="2147483675" r:id="rId29"/>
    <p:sldLayoutId id="2147483683" r:id="rId30"/>
    <p:sldLayoutId id="2147483654" r:id="rId31"/>
    <p:sldLayoutId id="2147483669" r:id="rId32"/>
    <p:sldLayoutId id="2147483674" r:id="rId33"/>
    <p:sldLayoutId id="2147483655" r:id="rId34"/>
    <p:sldLayoutId id="2147483670" r:id="rId35"/>
    <p:sldLayoutId id="2147483700" r:id="rId36"/>
    <p:sldLayoutId id="2147483701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b="1" i="0" kern="1200">
          <a:solidFill>
            <a:schemeClr val="tx2"/>
          </a:solidFill>
          <a:latin typeface="COOP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None/>
        <a:tabLst/>
        <a:defRPr sz="1600" b="1" i="0" kern="1200">
          <a:solidFill>
            <a:schemeClr val="tx1"/>
          </a:solidFill>
          <a:latin typeface="COOP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2184" userDrawn="1">
          <p15:clr>
            <a:srgbClr val="F26B43"/>
          </p15:clr>
        </p15:guide>
        <p15:guide id="4" pos="2026" userDrawn="1">
          <p15:clr>
            <a:srgbClr val="F26B43"/>
          </p15:clr>
        </p15:guide>
        <p15:guide id="5" pos="3931" userDrawn="1">
          <p15:clr>
            <a:srgbClr val="F26B43"/>
          </p15:clr>
        </p15:guide>
        <p15:guide id="6" pos="3749" userDrawn="1">
          <p15:clr>
            <a:srgbClr val="F26B43"/>
          </p15:clr>
        </p15:guide>
        <p15:guide id="7" pos="5677" userDrawn="1">
          <p15:clr>
            <a:srgbClr val="F26B43"/>
          </p15:clr>
        </p15:guide>
        <p15:guide id="8" pos="5518" userDrawn="1">
          <p15:clr>
            <a:srgbClr val="F26B43"/>
          </p15:clr>
        </p15:guide>
        <p15:guide id="13" pos="7242" userDrawn="1">
          <p15:clr>
            <a:srgbClr val="F26B43"/>
          </p15:clr>
        </p15:guide>
        <p15:guide id="14" pos="7401" userDrawn="1">
          <p15:clr>
            <a:srgbClr val="F26B43"/>
          </p15:clr>
        </p15:guide>
        <p15:guide id="15" orient="horz" pos="300" userDrawn="1">
          <p15:clr>
            <a:srgbClr val="F26B43"/>
          </p15:clr>
        </p15:guide>
        <p15:guide id="16" orient="horz" pos="3861" userDrawn="1">
          <p15:clr>
            <a:srgbClr val="F26B43"/>
          </p15:clr>
        </p15:guide>
        <p15:guide id="17" orient="horz" pos="4020" userDrawn="1">
          <p15:clr>
            <a:srgbClr val="F26B43"/>
          </p15:clr>
        </p15:guide>
        <p15:guide id="18" orient="horz" pos="459" userDrawn="1">
          <p15:clr>
            <a:srgbClr val="F26B43"/>
          </p15:clr>
        </p15:guide>
        <p15:guide id="19" orient="horz" pos="4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5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tags" Target="../tags/tag23.xml"/><Relationship Id="rId7" Type="http://schemas.openxmlformats.org/officeDocument/2006/relationships/image" Target="../media/image16.jpeg"/><Relationship Id="rId12" Type="http://schemas.openxmlformats.org/officeDocument/2006/relationships/image" Target="../media/image31.png"/><Relationship Id="rId2" Type="http://schemas.openxmlformats.org/officeDocument/2006/relationships/tags" Target="../tags/tag22.xml"/><Relationship Id="rId16" Type="http://schemas.openxmlformats.org/officeDocument/2006/relationships/image" Target="../media/image6.sv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11" Type="http://schemas.openxmlformats.org/officeDocument/2006/relationships/image" Target="../media/image30.jpeg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5.png"/><Relationship Id="rId10" Type="http://schemas.openxmlformats.org/officeDocument/2006/relationships/image" Target="../media/image29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tags" Target="../tags/tag25.xml"/><Relationship Id="rId7" Type="http://schemas.openxmlformats.org/officeDocument/2006/relationships/image" Target="../media/image16.jpeg"/><Relationship Id="rId12" Type="http://schemas.openxmlformats.org/officeDocument/2006/relationships/image" Target="../media/image38.png"/><Relationship Id="rId2" Type="http://schemas.openxmlformats.org/officeDocument/2006/relationships/tags" Target="../tags/tag24.xml"/><Relationship Id="rId16" Type="http://schemas.openxmlformats.org/officeDocument/2006/relationships/image" Target="../media/image6.sv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11" Type="http://schemas.openxmlformats.org/officeDocument/2006/relationships/image" Target="../media/image37.jpe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5.png"/><Relationship Id="rId10" Type="http://schemas.openxmlformats.org/officeDocument/2006/relationships/image" Target="../media/image36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38.png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.jpeg"/><Relationship Id="rId11" Type="http://schemas.openxmlformats.org/officeDocument/2006/relationships/image" Target="../media/image42.jpeg"/><Relationship Id="rId5" Type="http://schemas.openxmlformats.org/officeDocument/2006/relationships/image" Target="../media/image1.e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43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tags" Target="../tags/tag32.xml"/><Relationship Id="rId7" Type="http://schemas.openxmlformats.org/officeDocument/2006/relationships/image" Target="../media/image43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46.jpe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jpeg"/><Relationship Id="rId3" Type="http://schemas.openxmlformats.org/officeDocument/2006/relationships/tags" Target="../tags/tag17.xml"/><Relationship Id="rId7" Type="http://schemas.openxmlformats.org/officeDocument/2006/relationships/image" Target="../media/image16.jpeg"/><Relationship Id="rId12" Type="http://schemas.openxmlformats.org/officeDocument/2006/relationships/image" Target="../media/image6.svg"/><Relationship Id="rId2" Type="http://schemas.openxmlformats.org/officeDocument/2006/relationships/tags" Target="../tags/tag1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8.jpeg"/><Relationship Id="rId1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19.xml"/><Relationship Id="rId7" Type="http://schemas.openxmlformats.org/officeDocument/2006/relationships/image" Target="../media/image16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.sv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.svg"/><Relationship Id="rId3" Type="http://schemas.openxmlformats.org/officeDocument/2006/relationships/tags" Target="../tags/tag21.xml"/><Relationship Id="rId7" Type="http://schemas.openxmlformats.org/officeDocument/2006/relationships/image" Target="../media/image16.jpeg"/><Relationship Id="rId12" Type="http://schemas.openxmlformats.org/officeDocument/2006/relationships/image" Target="../media/image5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11" Type="http://schemas.openxmlformats.org/officeDocument/2006/relationships/image" Target="../media/image25.jpe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4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3.jpe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493CB4D2-7985-4BD3-A4DF-93746A4ECE4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0465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6BDADD80-D5A3-4682-8CE0-B58090516B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3100" b="1" dirty="0">
              <a:latin typeface="COOP" panose="02010504010101010104" pitchFamily="2" charset="0"/>
              <a:ea typeface="+mj-ea"/>
              <a:cs typeface="+mj-cs"/>
              <a:sym typeface="COOP" panose="02010504010101010104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151A78-43B8-44A4-BA6B-75F36CBB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Velkommen til Årsmøde / Generalforsamling </a:t>
            </a:r>
            <a:b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i ”butik”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08DAB57-57B8-43DE-9195-1B5BCC9AA0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49" y="2727415"/>
            <a:ext cx="10934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7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A5D93CF-73CF-4005-863F-DA281280251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A5D93CF-73CF-4005-863F-DA28128025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933149C9-2E34-44EB-9290-2D53B7290A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da-DK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OP" panose="02010504010101010104" pitchFamily="2" charset="0"/>
              <a:ea typeface="+mj-ea"/>
              <a:cs typeface="+mj-cs"/>
              <a:sym typeface="COOP" panose="02010504010101010104" pitchFamily="2" charset="0"/>
            </a:endParaRPr>
          </a:p>
        </p:txBody>
      </p:sp>
      <p:pic>
        <p:nvPicPr>
          <p:cNvPr id="10" name="Picture 6" descr="Billedresultat for black tabel surface">
            <a:extLst>
              <a:ext uri="{FF2B5EF4-FFF2-40B4-BE49-F238E27FC236}">
                <a16:creationId xmlns:a16="http://schemas.microsoft.com/office/drawing/2014/main" id="{CC0CF050-EC74-4D80-A5AC-3444834B5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49" name="Picture 33" descr="Billedresultat for coop c-salat">
            <a:extLst>
              <a:ext uri="{FF2B5EF4-FFF2-40B4-BE49-F238E27FC236}">
                <a16:creationId xmlns:a16="http://schemas.microsoft.com/office/drawing/2014/main" id="{57595F80-8D33-4AD6-A0A6-0B9DFDF8B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2" y="548680"/>
            <a:ext cx="2872240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EEF7F85-4773-4034-964A-7BFAFA07B64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92" y="2537845"/>
            <a:ext cx="2872240" cy="18001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CC57B3-E0A8-445C-AD5F-59677C87884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392" y="4527009"/>
            <a:ext cx="2872240" cy="1793358"/>
          </a:xfrm>
          <a:prstGeom prst="rect">
            <a:avLst/>
          </a:prstGeom>
        </p:spPr>
      </p:pic>
      <p:sp>
        <p:nvSpPr>
          <p:cNvPr id="29" name="Freeform 189">
            <a:extLst>
              <a:ext uri="{FF2B5EF4-FFF2-40B4-BE49-F238E27FC236}">
                <a16:creationId xmlns:a16="http://schemas.microsoft.com/office/drawing/2014/main" id="{2824B427-E1F6-4F09-98C8-1BE3BE3D879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95400" y="5660805"/>
            <a:ext cx="582754" cy="582752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416 w 512"/>
              <a:gd name="T5" fmla="*/ 330 h 512"/>
              <a:gd name="T6" fmla="*/ 394 w 512"/>
              <a:gd name="T7" fmla="*/ 341 h 512"/>
              <a:gd name="T8" fmla="*/ 384 w 512"/>
              <a:gd name="T9" fmla="*/ 320 h 512"/>
              <a:gd name="T10" fmla="*/ 371 w 512"/>
              <a:gd name="T11" fmla="*/ 334 h 512"/>
              <a:gd name="T12" fmla="*/ 338 w 512"/>
              <a:gd name="T13" fmla="*/ 359 h 512"/>
              <a:gd name="T14" fmla="*/ 318 w 512"/>
              <a:gd name="T15" fmla="*/ 376 h 512"/>
              <a:gd name="T16" fmla="*/ 277 w 512"/>
              <a:gd name="T17" fmla="*/ 370 h 512"/>
              <a:gd name="T18" fmla="*/ 250 w 512"/>
              <a:gd name="T19" fmla="*/ 384 h 512"/>
              <a:gd name="T20" fmla="*/ 217 w 512"/>
              <a:gd name="T21" fmla="*/ 381 h 512"/>
              <a:gd name="T22" fmla="*/ 172 w 512"/>
              <a:gd name="T23" fmla="*/ 368 h 512"/>
              <a:gd name="T24" fmla="*/ 128 w 512"/>
              <a:gd name="T25" fmla="*/ 320 h 512"/>
              <a:gd name="T26" fmla="*/ 117 w 512"/>
              <a:gd name="T27" fmla="*/ 341 h 512"/>
              <a:gd name="T28" fmla="*/ 96 w 512"/>
              <a:gd name="T29" fmla="*/ 330 h 512"/>
              <a:gd name="T30" fmla="*/ 106 w 512"/>
              <a:gd name="T31" fmla="*/ 170 h 512"/>
              <a:gd name="T32" fmla="*/ 106 w 512"/>
              <a:gd name="T33" fmla="*/ 149 h 512"/>
              <a:gd name="T34" fmla="*/ 128 w 512"/>
              <a:gd name="T35" fmla="*/ 160 h 512"/>
              <a:gd name="T36" fmla="*/ 224 w 512"/>
              <a:gd name="T37" fmla="*/ 181 h 512"/>
              <a:gd name="T38" fmla="*/ 261 w 512"/>
              <a:gd name="T39" fmla="*/ 161 h 512"/>
              <a:gd name="T40" fmla="*/ 343 w 512"/>
              <a:gd name="T41" fmla="*/ 181 h 512"/>
              <a:gd name="T42" fmla="*/ 384 w 512"/>
              <a:gd name="T43" fmla="*/ 160 h 512"/>
              <a:gd name="T44" fmla="*/ 405 w 512"/>
              <a:gd name="T45" fmla="*/ 149 h 512"/>
              <a:gd name="T46" fmla="*/ 405 w 512"/>
              <a:gd name="T47" fmla="*/ 170 h 512"/>
              <a:gd name="T48" fmla="*/ 416 w 512"/>
              <a:gd name="T49" fmla="*/ 330 h 512"/>
              <a:gd name="T50" fmla="*/ 350 w 512"/>
              <a:gd name="T51" fmla="*/ 328 h 512"/>
              <a:gd name="T52" fmla="*/ 335 w 512"/>
              <a:gd name="T53" fmla="*/ 337 h 512"/>
              <a:gd name="T54" fmla="*/ 328 w 512"/>
              <a:gd name="T55" fmla="*/ 332 h 512"/>
              <a:gd name="T56" fmla="*/ 294 w 512"/>
              <a:gd name="T57" fmla="*/ 274 h 512"/>
              <a:gd name="T58" fmla="*/ 275 w 512"/>
              <a:gd name="T59" fmla="*/ 284 h 512"/>
              <a:gd name="T60" fmla="*/ 310 w 512"/>
              <a:gd name="T61" fmla="*/ 343 h 512"/>
              <a:gd name="T62" fmla="*/ 290 w 512"/>
              <a:gd name="T63" fmla="*/ 353 h 512"/>
              <a:gd name="T64" fmla="*/ 243 w 512"/>
              <a:gd name="T65" fmla="*/ 296 h 512"/>
              <a:gd name="T66" fmla="*/ 260 w 512"/>
              <a:gd name="T67" fmla="*/ 345 h 512"/>
              <a:gd name="T68" fmla="*/ 256 w 512"/>
              <a:gd name="T69" fmla="*/ 361 h 512"/>
              <a:gd name="T70" fmla="*/ 239 w 512"/>
              <a:gd name="T71" fmla="*/ 357 h 512"/>
              <a:gd name="T72" fmla="*/ 228 w 512"/>
              <a:gd name="T73" fmla="*/ 337 h 512"/>
              <a:gd name="T74" fmla="*/ 220 w 512"/>
              <a:gd name="T75" fmla="*/ 325 h 512"/>
              <a:gd name="T76" fmla="*/ 202 w 512"/>
              <a:gd name="T77" fmla="*/ 337 h 512"/>
              <a:gd name="T78" fmla="*/ 207 w 512"/>
              <a:gd name="T79" fmla="*/ 363 h 512"/>
              <a:gd name="T80" fmla="*/ 158 w 512"/>
              <a:gd name="T81" fmla="*/ 304 h 512"/>
              <a:gd name="T82" fmla="*/ 128 w 512"/>
              <a:gd name="T83" fmla="*/ 298 h 512"/>
              <a:gd name="T84" fmla="*/ 184 w 512"/>
              <a:gd name="T85" fmla="*/ 202 h 512"/>
              <a:gd name="T86" fmla="*/ 160 w 512"/>
              <a:gd name="T87" fmla="*/ 234 h 512"/>
              <a:gd name="T88" fmla="*/ 193 w 512"/>
              <a:gd name="T89" fmla="*/ 266 h 512"/>
              <a:gd name="T90" fmla="*/ 349 w 512"/>
              <a:gd name="T91" fmla="*/ 319 h 512"/>
              <a:gd name="T92" fmla="*/ 384 w 512"/>
              <a:gd name="T93" fmla="*/ 202 h 512"/>
              <a:gd name="T94" fmla="*/ 362 w 512"/>
              <a:gd name="T95" fmla="*/ 298 h 512"/>
              <a:gd name="T96" fmla="*/ 322 w 512"/>
              <a:gd name="T97" fmla="*/ 230 h 512"/>
              <a:gd name="T98" fmla="*/ 190 w 512"/>
              <a:gd name="T99" fmla="*/ 245 h 512"/>
              <a:gd name="T100" fmla="*/ 181 w 512"/>
              <a:gd name="T101" fmla="*/ 234 h 512"/>
              <a:gd name="T102" fmla="*/ 268 w 512"/>
              <a:gd name="T103" fmla="*/ 182 h 512"/>
              <a:gd name="T104" fmla="*/ 341 w 512"/>
              <a:gd name="T105" fmla="*/ 20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330"/>
                </a:moveTo>
                <a:cubicBezTo>
                  <a:pt x="416" y="336"/>
                  <a:pt x="411" y="341"/>
                  <a:pt x="405" y="341"/>
                </a:cubicBezTo>
                <a:cubicBezTo>
                  <a:pt x="394" y="341"/>
                  <a:pt x="394" y="341"/>
                  <a:pt x="394" y="341"/>
                </a:cubicBezTo>
                <a:cubicBezTo>
                  <a:pt x="388" y="341"/>
                  <a:pt x="384" y="336"/>
                  <a:pt x="384" y="330"/>
                </a:cubicBezTo>
                <a:cubicBezTo>
                  <a:pt x="384" y="320"/>
                  <a:pt x="384" y="320"/>
                  <a:pt x="384" y="320"/>
                </a:cubicBezTo>
                <a:cubicBezTo>
                  <a:pt x="371" y="320"/>
                  <a:pt x="371" y="320"/>
                  <a:pt x="371" y="320"/>
                </a:cubicBezTo>
                <a:cubicBezTo>
                  <a:pt x="372" y="324"/>
                  <a:pt x="372" y="329"/>
                  <a:pt x="371" y="334"/>
                </a:cubicBezTo>
                <a:cubicBezTo>
                  <a:pt x="368" y="342"/>
                  <a:pt x="363" y="350"/>
                  <a:pt x="355" y="354"/>
                </a:cubicBezTo>
                <a:cubicBezTo>
                  <a:pt x="350" y="357"/>
                  <a:pt x="344" y="359"/>
                  <a:pt x="338" y="359"/>
                </a:cubicBezTo>
                <a:cubicBezTo>
                  <a:pt x="336" y="359"/>
                  <a:pt x="334" y="358"/>
                  <a:pt x="332" y="358"/>
                </a:cubicBezTo>
                <a:cubicBezTo>
                  <a:pt x="330" y="365"/>
                  <a:pt x="325" y="372"/>
                  <a:pt x="318" y="376"/>
                </a:cubicBezTo>
                <a:cubicBezTo>
                  <a:pt x="313" y="380"/>
                  <a:pt x="307" y="381"/>
                  <a:pt x="301" y="381"/>
                </a:cubicBezTo>
                <a:cubicBezTo>
                  <a:pt x="292" y="381"/>
                  <a:pt x="283" y="377"/>
                  <a:pt x="277" y="370"/>
                </a:cubicBezTo>
                <a:cubicBezTo>
                  <a:pt x="274" y="374"/>
                  <a:pt x="271" y="377"/>
                  <a:pt x="267" y="379"/>
                </a:cubicBezTo>
                <a:cubicBezTo>
                  <a:pt x="261" y="382"/>
                  <a:pt x="256" y="384"/>
                  <a:pt x="250" y="384"/>
                </a:cubicBezTo>
                <a:cubicBezTo>
                  <a:pt x="241" y="384"/>
                  <a:pt x="232" y="380"/>
                  <a:pt x="226" y="374"/>
                </a:cubicBezTo>
                <a:cubicBezTo>
                  <a:pt x="224" y="376"/>
                  <a:pt x="221" y="379"/>
                  <a:pt x="217" y="381"/>
                </a:cubicBezTo>
                <a:cubicBezTo>
                  <a:pt x="212" y="384"/>
                  <a:pt x="207" y="385"/>
                  <a:pt x="202" y="385"/>
                </a:cubicBezTo>
                <a:cubicBezTo>
                  <a:pt x="190" y="385"/>
                  <a:pt x="178" y="379"/>
                  <a:pt x="172" y="368"/>
                </a:cubicBezTo>
                <a:cubicBezTo>
                  <a:pt x="143" y="320"/>
                  <a:pt x="143" y="320"/>
                  <a:pt x="143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30"/>
                  <a:pt x="128" y="330"/>
                  <a:pt x="128" y="330"/>
                </a:cubicBezTo>
                <a:cubicBezTo>
                  <a:pt x="128" y="336"/>
                  <a:pt x="123" y="341"/>
                  <a:pt x="117" y="341"/>
                </a:cubicBezTo>
                <a:cubicBezTo>
                  <a:pt x="106" y="341"/>
                  <a:pt x="106" y="341"/>
                  <a:pt x="106" y="341"/>
                </a:cubicBezTo>
                <a:cubicBezTo>
                  <a:pt x="100" y="341"/>
                  <a:pt x="96" y="336"/>
                  <a:pt x="96" y="330"/>
                </a:cubicBezTo>
                <a:cubicBezTo>
                  <a:pt x="96" y="324"/>
                  <a:pt x="100" y="320"/>
                  <a:pt x="106" y="320"/>
                </a:cubicBezTo>
                <a:cubicBezTo>
                  <a:pt x="106" y="170"/>
                  <a:pt x="106" y="170"/>
                  <a:pt x="106" y="170"/>
                </a:cubicBezTo>
                <a:cubicBezTo>
                  <a:pt x="100" y="170"/>
                  <a:pt x="96" y="166"/>
                  <a:pt x="96" y="160"/>
                </a:cubicBezTo>
                <a:cubicBezTo>
                  <a:pt x="96" y="154"/>
                  <a:pt x="100" y="149"/>
                  <a:pt x="106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23" y="149"/>
                  <a:pt x="128" y="154"/>
                  <a:pt x="128" y="160"/>
                </a:cubicBezTo>
                <a:cubicBezTo>
                  <a:pt x="128" y="181"/>
                  <a:pt x="128" y="181"/>
                  <a:pt x="128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24" y="181"/>
                  <a:pt x="224" y="181"/>
                  <a:pt x="224" y="181"/>
                </a:cubicBezTo>
                <a:cubicBezTo>
                  <a:pt x="261" y="161"/>
                  <a:pt x="261" y="161"/>
                  <a:pt x="261" y="161"/>
                </a:cubicBezTo>
                <a:cubicBezTo>
                  <a:pt x="264" y="160"/>
                  <a:pt x="267" y="159"/>
                  <a:pt x="269" y="160"/>
                </a:cubicBezTo>
                <a:cubicBezTo>
                  <a:pt x="343" y="181"/>
                  <a:pt x="343" y="181"/>
                  <a:pt x="343" y="181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4" y="160"/>
                  <a:pt x="384" y="160"/>
                  <a:pt x="384" y="160"/>
                </a:cubicBezTo>
                <a:cubicBezTo>
                  <a:pt x="384" y="154"/>
                  <a:pt x="388" y="149"/>
                  <a:pt x="394" y="149"/>
                </a:cubicBezTo>
                <a:cubicBezTo>
                  <a:pt x="405" y="149"/>
                  <a:pt x="405" y="149"/>
                  <a:pt x="405" y="149"/>
                </a:cubicBezTo>
                <a:cubicBezTo>
                  <a:pt x="411" y="149"/>
                  <a:pt x="416" y="154"/>
                  <a:pt x="416" y="160"/>
                </a:cubicBezTo>
                <a:cubicBezTo>
                  <a:pt x="416" y="166"/>
                  <a:pt x="411" y="170"/>
                  <a:pt x="405" y="170"/>
                </a:cubicBezTo>
                <a:cubicBezTo>
                  <a:pt x="405" y="320"/>
                  <a:pt x="405" y="320"/>
                  <a:pt x="405" y="320"/>
                </a:cubicBezTo>
                <a:cubicBezTo>
                  <a:pt x="411" y="320"/>
                  <a:pt x="416" y="324"/>
                  <a:pt x="416" y="330"/>
                </a:cubicBezTo>
                <a:close/>
                <a:moveTo>
                  <a:pt x="349" y="319"/>
                </a:moveTo>
                <a:cubicBezTo>
                  <a:pt x="350" y="322"/>
                  <a:pt x="351" y="325"/>
                  <a:pt x="350" y="328"/>
                </a:cubicBezTo>
                <a:cubicBezTo>
                  <a:pt x="349" y="332"/>
                  <a:pt x="347" y="334"/>
                  <a:pt x="344" y="336"/>
                </a:cubicBezTo>
                <a:cubicBezTo>
                  <a:pt x="342" y="337"/>
                  <a:pt x="338" y="338"/>
                  <a:pt x="335" y="337"/>
                </a:cubicBezTo>
                <a:cubicBezTo>
                  <a:pt x="332" y="336"/>
                  <a:pt x="330" y="334"/>
                  <a:pt x="328" y="332"/>
                </a:cubicBezTo>
                <a:cubicBezTo>
                  <a:pt x="328" y="332"/>
                  <a:pt x="328" y="332"/>
                  <a:pt x="328" y="332"/>
                </a:cubicBezTo>
                <a:cubicBezTo>
                  <a:pt x="328" y="332"/>
                  <a:pt x="328" y="332"/>
                  <a:pt x="328" y="331"/>
                </a:cubicBezTo>
                <a:cubicBezTo>
                  <a:pt x="294" y="274"/>
                  <a:pt x="294" y="274"/>
                  <a:pt x="294" y="274"/>
                </a:cubicBezTo>
                <a:cubicBezTo>
                  <a:pt x="291" y="268"/>
                  <a:pt x="284" y="267"/>
                  <a:pt x="279" y="270"/>
                </a:cubicBezTo>
                <a:cubicBezTo>
                  <a:pt x="274" y="273"/>
                  <a:pt x="272" y="279"/>
                  <a:pt x="275" y="284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0" y="343"/>
                  <a:pt x="310" y="343"/>
                  <a:pt x="310" y="343"/>
                </a:cubicBezTo>
                <a:cubicBezTo>
                  <a:pt x="313" y="348"/>
                  <a:pt x="313" y="355"/>
                  <a:pt x="307" y="358"/>
                </a:cubicBezTo>
                <a:cubicBezTo>
                  <a:pt x="301" y="361"/>
                  <a:pt x="294" y="359"/>
                  <a:pt x="290" y="353"/>
                </a:cubicBezTo>
                <a:cubicBezTo>
                  <a:pt x="258" y="300"/>
                  <a:pt x="258" y="300"/>
                  <a:pt x="258" y="300"/>
                </a:cubicBezTo>
                <a:cubicBezTo>
                  <a:pt x="255" y="295"/>
                  <a:pt x="249" y="293"/>
                  <a:pt x="243" y="296"/>
                </a:cubicBezTo>
                <a:cubicBezTo>
                  <a:pt x="238" y="299"/>
                  <a:pt x="237" y="306"/>
                  <a:pt x="240" y="311"/>
                </a:cubicBezTo>
                <a:cubicBezTo>
                  <a:pt x="260" y="345"/>
                  <a:pt x="260" y="345"/>
                  <a:pt x="260" y="345"/>
                </a:cubicBezTo>
                <a:cubicBezTo>
                  <a:pt x="262" y="347"/>
                  <a:pt x="262" y="350"/>
                  <a:pt x="261" y="353"/>
                </a:cubicBezTo>
                <a:cubicBezTo>
                  <a:pt x="261" y="356"/>
                  <a:pt x="259" y="359"/>
                  <a:pt x="256" y="361"/>
                </a:cubicBezTo>
                <a:cubicBezTo>
                  <a:pt x="250" y="364"/>
                  <a:pt x="243" y="362"/>
                  <a:pt x="239" y="357"/>
                </a:cubicBezTo>
                <a:cubicBezTo>
                  <a:pt x="239" y="357"/>
                  <a:pt x="239" y="357"/>
                  <a:pt x="239" y="35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8" y="337"/>
                  <a:pt x="228" y="337"/>
                  <a:pt x="228" y="337"/>
                </a:cubicBezTo>
                <a:cubicBezTo>
                  <a:pt x="220" y="325"/>
                  <a:pt x="220" y="325"/>
                  <a:pt x="220" y="325"/>
                </a:cubicBezTo>
                <a:cubicBezTo>
                  <a:pt x="217" y="320"/>
                  <a:pt x="210" y="319"/>
                  <a:pt x="206" y="322"/>
                </a:cubicBezTo>
                <a:cubicBezTo>
                  <a:pt x="201" y="325"/>
                  <a:pt x="199" y="332"/>
                  <a:pt x="202" y="337"/>
                </a:cubicBezTo>
                <a:cubicBezTo>
                  <a:pt x="210" y="348"/>
                  <a:pt x="210" y="348"/>
                  <a:pt x="210" y="348"/>
                </a:cubicBezTo>
                <a:cubicBezTo>
                  <a:pt x="211" y="350"/>
                  <a:pt x="214" y="358"/>
                  <a:pt x="207" y="363"/>
                </a:cubicBezTo>
                <a:cubicBezTo>
                  <a:pt x="201" y="366"/>
                  <a:pt x="193" y="362"/>
                  <a:pt x="190" y="357"/>
                </a:cubicBezTo>
                <a:cubicBezTo>
                  <a:pt x="158" y="304"/>
                  <a:pt x="158" y="304"/>
                  <a:pt x="158" y="304"/>
                </a:cubicBezTo>
                <a:cubicBezTo>
                  <a:pt x="156" y="300"/>
                  <a:pt x="153" y="298"/>
                  <a:pt x="149" y="298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202"/>
                  <a:pt x="128" y="202"/>
                  <a:pt x="128" y="202"/>
                </a:cubicBezTo>
                <a:cubicBezTo>
                  <a:pt x="184" y="202"/>
                  <a:pt x="184" y="202"/>
                  <a:pt x="184" y="202"/>
                </a:cubicBezTo>
                <a:cubicBezTo>
                  <a:pt x="176" y="207"/>
                  <a:pt x="176" y="207"/>
                  <a:pt x="176" y="207"/>
                </a:cubicBezTo>
                <a:cubicBezTo>
                  <a:pt x="166" y="213"/>
                  <a:pt x="160" y="223"/>
                  <a:pt x="160" y="234"/>
                </a:cubicBezTo>
                <a:cubicBezTo>
                  <a:pt x="160" y="244"/>
                  <a:pt x="164" y="254"/>
                  <a:pt x="170" y="260"/>
                </a:cubicBezTo>
                <a:cubicBezTo>
                  <a:pt x="177" y="265"/>
                  <a:pt x="185" y="267"/>
                  <a:pt x="193" y="266"/>
                </a:cubicBezTo>
                <a:cubicBezTo>
                  <a:pt x="307" y="247"/>
                  <a:pt x="307" y="247"/>
                  <a:pt x="307" y="247"/>
                </a:cubicBezTo>
                <a:lnTo>
                  <a:pt x="349" y="319"/>
                </a:lnTo>
                <a:close/>
                <a:moveTo>
                  <a:pt x="341" y="202"/>
                </a:moveTo>
                <a:cubicBezTo>
                  <a:pt x="384" y="202"/>
                  <a:pt x="384" y="202"/>
                  <a:pt x="384" y="202"/>
                </a:cubicBezTo>
                <a:cubicBezTo>
                  <a:pt x="384" y="298"/>
                  <a:pt x="384" y="298"/>
                  <a:pt x="384" y="298"/>
                </a:cubicBezTo>
                <a:cubicBezTo>
                  <a:pt x="362" y="298"/>
                  <a:pt x="362" y="298"/>
                  <a:pt x="362" y="298"/>
                </a:cubicBezTo>
                <a:cubicBezTo>
                  <a:pt x="362" y="298"/>
                  <a:pt x="362" y="299"/>
                  <a:pt x="361" y="299"/>
                </a:cubicBezTo>
                <a:cubicBezTo>
                  <a:pt x="322" y="230"/>
                  <a:pt x="322" y="230"/>
                  <a:pt x="322" y="230"/>
                </a:cubicBezTo>
                <a:cubicBezTo>
                  <a:pt x="320" y="226"/>
                  <a:pt x="316" y="224"/>
                  <a:pt x="311" y="225"/>
                </a:cubicBezTo>
                <a:cubicBezTo>
                  <a:pt x="190" y="245"/>
                  <a:pt x="190" y="245"/>
                  <a:pt x="190" y="245"/>
                </a:cubicBezTo>
                <a:cubicBezTo>
                  <a:pt x="187" y="246"/>
                  <a:pt x="185" y="245"/>
                  <a:pt x="184" y="244"/>
                </a:cubicBezTo>
                <a:cubicBezTo>
                  <a:pt x="182" y="242"/>
                  <a:pt x="181" y="238"/>
                  <a:pt x="181" y="234"/>
                </a:cubicBezTo>
                <a:cubicBezTo>
                  <a:pt x="181" y="229"/>
                  <a:pt x="184" y="227"/>
                  <a:pt x="186" y="226"/>
                </a:cubicBezTo>
                <a:cubicBezTo>
                  <a:pt x="268" y="182"/>
                  <a:pt x="268" y="182"/>
                  <a:pt x="268" y="182"/>
                </a:cubicBezTo>
                <a:cubicBezTo>
                  <a:pt x="338" y="202"/>
                  <a:pt x="338" y="202"/>
                  <a:pt x="338" y="202"/>
                </a:cubicBezTo>
                <a:cubicBezTo>
                  <a:pt x="339" y="202"/>
                  <a:pt x="340" y="202"/>
                  <a:pt x="341" y="2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65256" name="Picture 40" descr="Billedresultat for coop smagforskellen">
            <a:extLst>
              <a:ext uri="{FF2B5EF4-FFF2-40B4-BE49-F238E27FC236}">
                <a16:creationId xmlns:a16="http://schemas.microsoft.com/office/drawing/2014/main" id="{F485BF57-FE7B-4765-8F8A-3662FE3D5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7910" y="548680"/>
            <a:ext cx="2870528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58" name="Picture 42" descr="Billedresultat for go cook">
            <a:extLst>
              <a:ext uri="{FF2B5EF4-FFF2-40B4-BE49-F238E27FC236}">
                <a16:creationId xmlns:a16="http://schemas.microsoft.com/office/drawing/2014/main" id="{18BB725F-BAF1-4CFA-A38C-599B8D7EF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6197" y="2537845"/>
            <a:ext cx="2865106" cy="18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60" name="Picture 44" descr="Billedresultat for Økologi">
            <a:extLst>
              <a:ext uri="{FF2B5EF4-FFF2-40B4-BE49-F238E27FC236}">
                <a16:creationId xmlns:a16="http://schemas.microsoft.com/office/drawing/2014/main" id="{020A31AF-B9A2-48C5-A1B9-13AD35063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6198" y="4533855"/>
            <a:ext cx="2865105" cy="179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73DC4FB-EA70-453B-AF64-0EE05274D30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9005" y="548680"/>
            <a:ext cx="5107636" cy="577853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86F477-FDB2-4020-A55D-FD136B94FA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BE60C-6529-421B-A845-DD15027EA2C7}" type="slidenum">
              <a:rPr kumimoji="0" lang="da-DK" sz="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D14A253-2D2E-4BFB-9085-6D1C81D3725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94120" y="6489682"/>
            <a:ext cx="1003760" cy="2883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AAE63F-77C9-4896-B03C-44A93D06E49D}"/>
              </a:ext>
            </a:extLst>
          </p:cNvPr>
          <p:cNvSpPr/>
          <p:nvPr/>
        </p:nvSpPr>
        <p:spPr>
          <a:xfrm>
            <a:off x="623392" y="548680"/>
            <a:ext cx="2872240" cy="18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977DBB-4FAA-4A3D-A70D-996A0740EBF4}"/>
              </a:ext>
            </a:extLst>
          </p:cNvPr>
          <p:cNvSpPr/>
          <p:nvPr/>
        </p:nvSpPr>
        <p:spPr>
          <a:xfrm>
            <a:off x="3686198" y="548680"/>
            <a:ext cx="2872240" cy="18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D485CA-757D-40FE-8F66-465A031FD760}"/>
              </a:ext>
            </a:extLst>
          </p:cNvPr>
          <p:cNvSpPr/>
          <p:nvPr/>
        </p:nvSpPr>
        <p:spPr>
          <a:xfrm>
            <a:off x="623392" y="2537846"/>
            <a:ext cx="2872240" cy="18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8F705F-0E63-4F35-8B44-8A77C9A557FE}"/>
              </a:ext>
            </a:extLst>
          </p:cNvPr>
          <p:cNvSpPr/>
          <p:nvPr/>
        </p:nvSpPr>
        <p:spPr>
          <a:xfrm>
            <a:off x="3686198" y="2537846"/>
            <a:ext cx="2872240" cy="18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76B1E9-E9A2-4238-8366-51AE6A4CAEA5}"/>
              </a:ext>
            </a:extLst>
          </p:cNvPr>
          <p:cNvSpPr/>
          <p:nvPr/>
        </p:nvSpPr>
        <p:spPr>
          <a:xfrm>
            <a:off x="623392" y="4527013"/>
            <a:ext cx="2872240" cy="18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9526CD-8BE1-4B74-99B4-6F80FDCA7CC7}"/>
              </a:ext>
            </a:extLst>
          </p:cNvPr>
          <p:cNvSpPr/>
          <p:nvPr/>
        </p:nvSpPr>
        <p:spPr>
          <a:xfrm>
            <a:off x="3686198" y="4527013"/>
            <a:ext cx="2872240" cy="18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B6FAB-678E-42C3-9139-F9689D0ACC9F}"/>
              </a:ext>
            </a:extLst>
          </p:cNvPr>
          <p:cNvSpPr/>
          <p:nvPr/>
        </p:nvSpPr>
        <p:spPr>
          <a:xfrm>
            <a:off x="6749004" y="548680"/>
            <a:ext cx="5107636" cy="5778533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58241C-A44C-4AC3-A949-F8969E985BB3}"/>
              </a:ext>
            </a:extLst>
          </p:cNvPr>
          <p:cNvCxnSpPr>
            <a:cxnSpLocks/>
          </p:cNvCxnSpPr>
          <p:nvPr/>
        </p:nvCxnSpPr>
        <p:spPr>
          <a:xfrm>
            <a:off x="6998566" y="1700808"/>
            <a:ext cx="460851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FFA0C5E-4326-44C7-8C8A-E2DA18988843}"/>
              </a:ext>
            </a:extLst>
          </p:cNvPr>
          <p:cNvSpPr/>
          <p:nvPr/>
        </p:nvSpPr>
        <p:spPr>
          <a:xfrm>
            <a:off x="7070574" y="635546"/>
            <a:ext cx="446449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Eksempler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83A8E1-4427-470D-8C02-0F348A067D75}"/>
              </a:ext>
            </a:extLst>
          </p:cNvPr>
          <p:cNvSpPr/>
          <p:nvPr/>
        </p:nvSpPr>
        <p:spPr>
          <a:xfrm>
            <a:off x="6998566" y="1868178"/>
            <a:ext cx="4608512" cy="4354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Mere færdigmad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Veganer trend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C-salater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Partnerskaber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Nye varer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Madfællesskaber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Kommunikation om bedre mad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Fast-lav-pris og kampagner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Mere økologi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Ansvarlighed og dyrevelfærd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Klima</a:t>
            </a:r>
          </a:p>
        </p:txBody>
      </p:sp>
    </p:spTree>
    <p:extLst>
      <p:ext uri="{BB962C8B-B14F-4D97-AF65-F5344CB8AC3E}">
        <p14:creationId xmlns:p14="http://schemas.microsoft.com/office/powerpoint/2010/main" val="187500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A5D93CF-73CF-4005-863F-DA281280251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A5D93CF-73CF-4005-863F-DA28128025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933149C9-2E34-44EB-9290-2D53B7290A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da-DK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OP" panose="02010504010101010104" pitchFamily="2" charset="0"/>
              <a:ea typeface="+mj-ea"/>
              <a:cs typeface="+mj-cs"/>
              <a:sym typeface="COOP" panose="02010504010101010104" pitchFamily="2" charset="0"/>
            </a:endParaRPr>
          </a:p>
        </p:txBody>
      </p:sp>
      <p:pic>
        <p:nvPicPr>
          <p:cNvPr id="10" name="Picture 6" descr="Billedresultat for black tabel surface">
            <a:extLst>
              <a:ext uri="{FF2B5EF4-FFF2-40B4-BE49-F238E27FC236}">
                <a16:creationId xmlns:a16="http://schemas.microsoft.com/office/drawing/2014/main" id="{CC0CF050-EC74-4D80-A5AC-3444834B5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19" name="Picture 15" descr="Billedresultat for Coop app gaver">
            <a:extLst>
              <a:ext uri="{FF2B5EF4-FFF2-40B4-BE49-F238E27FC236}">
                <a16:creationId xmlns:a16="http://schemas.microsoft.com/office/drawing/2014/main" id="{260FAE0F-7DF8-41F5-B39A-E0812FCBC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2" y="4527122"/>
            <a:ext cx="2872240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21" name="Picture 17" descr="Billedresultat for Coop app gaver">
            <a:extLst>
              <a:ext uri="{FF2B5EF4-FFF2-40B4-BE49-F238E27FC236}">
                <a16:creationId xmlns:a16="http://schemas.microsoft.com/office/drawing/2014/main" id="{638DCE1C-E623-49F8-90A4-09DDC2D90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3" y="548680"/>
            <a:ext cx="2872240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23" name="Picture 19" descr="Billedresultat for coop samlemærker">
            <a:extLst>
              <a:ext uri="{FF2B5EF4-FFF2-40B4-BE49-F238E27FC236}">
                <a16:creationId xmlns:a16="http://schemas.microsoft.com/office/drawing/2014/main" id="{5CBF5C87-1914-47E8-8B51-153EDE731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44"/>
          <a:stretch/>
        </p:blipFill>
        <p:spPr bwMode="auto">
          <a:xfrm>
            <a:off x="623392" y="2537847"/>
            <a:ext cx="2985529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27" name="Picture 23" descr="Billedresultat for coop personlige tilbud">
            <a:extLst>
              <a:ext uri="{FF2B5EF4-FFF2-40B4-BE49-F238E27FC236}">
                <a16:creationId xmlns:a16="http://schemas.microsoft.com/office/drawing/2014/main" id="{0EA3C867-4FAC-430D-8030-3D0BF0124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6197" y="548680"/>
            <a:ext cx="2841234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29" name="Picture 25" descr="Billedresultat for coop scan betal">
            <a:extLst>
              <a:ext uri="{FF2B5EF4-FFF2-40B4-BE49-F238E27FC236}">
                <a16:creationId xmlns:a16="http://schemas.microsoft.com/office/drawing/2014/main" id="{F0B89269-FE19-49D0-8D78-7B017A24F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8" r="4463"/>
          <a:stretch/>
        </p:blipFill>
        <p:spPr bwMode="auto">
          <a:xfrm>
            <a:off x="3686197" y="2537847"/>
            <a:ext cx="287224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31" name="Picture 27" descr="Billedresultat for coop app">
            <a:extLst>
              <a:ext uri="{FF2B5EF4-FFF2-40B4-BE49-F238E27FC236}">
                <a16:creationId xmlns:a16="http://schemas.microsoft.com/office/drawing/2014/main" id="{7108AA18-1199-4ADD-BADF-189BD9166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6198" y="4527013"/>
            <a:ext cx="2872240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\\Dalbvres160020\norden\Coop\ALLE\Madagenda bibliotek\T. Toolboxes og brandmanualer\Coop Medlemsprogram always on\Designelementer\Key visuals\Keyvisual_generisk-v2.png">
            <a:extLst>
              <a:ext uri="{FF2B5EF4-FFF2-40B4-BE49-F238E27FC236}">
                <a16:creationId xmlns:a16="http://schemas.microsoft.com/office/drawing/2014/main" id="{54D04846-E471-482F-B9DB-7A5885C4F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2996" y="1834790"/>
            <a:ext cx="7362847" cy="4141602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86F477-FDB2-4020-A55D-FD136B94FA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9BE60C-6529-421B-A845-DD15027EA2C7}" type="slidenum">
              <a:rPr kumimoji="0" lang="da-DK" sz="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D14A253-2D2E-4BFB-9085-6D1C81D3725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94120" y="6489682"/>
            <a:ext cx="1003760" cy="2883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AAE63F-77C9-4896-B03C-44A93D06E49D}"/>
              </a:ext>
            </a:extLst>
          </p:cNvPr>
          <p:cNvSpPr/>
          <p:nvPr/>
        </p:nvSpPr>
        <p:spPr>
          <a:xfrm>
            <a:off x="623392" y="548680"/>
            <a:ext cx="2872240" cy="18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977DBB-4FAA-4A3D-A70D-996A0740EBF4}"/>
              </a:ext>
            </a:extLst>
          </p:cNvPr>
          <p:cNvSpPr/>
          <p:nvPr/>
        </p:nvSpPr>
        <p:spPr>
          <a:xfrm>
            <a:off x="3686198" y="548680"/>
            <a:ext cx="2872240" cy="18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D485CA-757D-40FE-8F66-465A031FD760}"/>
              </a:ext>
            </a:extLst>
          </p:cNvPr>
          <p:cNvSpPr/>
          <p:nvPr/>
        </p:nvSpPr>
        <p:spPr>
          <a:xfrm>
            <a:off x="623392" y="2537846"/>
            <a:ext cx="2872240" cy="18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8F705F-0E63-4F35-8B44-8A77C9A557FE}"/>
              </a:ext>
            </a:extLst>
          </p:cNvPr>
          <p:cNvSpPr/>
          <p:nvPr/>
        </p:nvSpPr>
        <p:spPr>
          <a:xfrm>
            <a:off x="3686198" y="2537846"/>
            <a:ext cx="2872240" cy="18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76B1E9-E9A2-4238-8366-51AE6A4CAEA5}"/>
              </a:ext>
            </a:extLst>
          </p:cNvPr>
          <p:cNvSpPr/>
          <p:nvPr/>
        </p:nvSpPr>
        <p:spPr>
          <a:xfrm>
            <a:off x="623392" y="4527013"/>
            <a:ext cx="2872240" cy="18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9526CD-8BE1-4B74-99B4-6F80FDCA7CC7}"/>
              </a:ext>
            </a:extLst>
          </p:cNvPr>
          <p:cNvSpPr/>
          <p:nvPr/>
        </p:nvSpPr>
        <p:spPr>
          <a:xfrm>
            <a:off x="3686198" y="4527013"/>
            <a:ext cx="2872240" cy="18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B6FAB-678E-42C3-9139-F9689D0ACC9F}"/>
              </a:ext>
            </a:extLst>
          </p:cNvPr>
          <p:cNvSpPr/>
          <p:nvPr/>
        </p:nvSpPr>
        <p:spPr>
          <a:xfrm>
            <a:off x="6749004" y="548680"/>
            <a:ext cx="5107636" cy="5778533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58241C-A44C-4AC3-A949-F8969E985BB3}"/>
              </a:ext>
            </a:extLst>
          </p:cNvPr>
          <p:cNvCxnSpPr>
            <a:cxnSpLocks/>
          </p:cNvCxnSpPr>
          <p:nvPr/>
        </p:nvCxnSpPr>
        <p:spPr>
          <a:xfrm>
            <a:off x="6998566" y="1700808"/>
            <a:ext cx="4608512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FFA0C5E-4326-44C7-8C8A-E2DA18988843}"/>
              </a:ext>
            </a:extLst>
          </p:cNvPr>
          <p:cNvSpPr/>
          <p:nvPr/>
        </p:nvSpPr>
        <p:spPr>
          <a:xfrm>
            <a:off x="7070574" y="635546"/>
            <a:ext cx="446449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Eksempler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83A8E1-4427-470D-8C02-0F348A067D75}"/>
              </a:ext>
            </a:extLst>
          </p:cNvPr>
          <p:cNvSpPr/>
          <p:nvPr/>
        </p:nvSpPr>
        <p:spPr>
          <a:xfrm>
            <a:off x="6998566" y="1868178"/>
            <a:ext cx="4608512" cy="4354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Ny bonus model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Personlig tilbud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Gaver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Konkurrencer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News feed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Madkonto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Digitale tilbud / kommunikation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App tilbud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Samlemærker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Lokale ”Ja-tak” tilbud</a:t>
            </a:r>
          </a:p>
        </p:txBody>
      </p:sp>
    </p:spTree>
    <p:extLst>
      <p:ext uri="{BB962C8B-B14F-4D97-AF65-F5344CB8AC3E}">
        <p14:creationId xmlns:p14="http://schemas.microsoft.com/office/powerpoint/2010/main" val="532886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CE94D09-FEBB-40EB-952A-41CA4D1354A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8CE94D09-FEBB-40EB-952A-41CA4D135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6" descr="Billedresultat for black tabel surface">
            <a:extLst>
              <a:ext uri="{FF2B5EF4-FFF2-40B4-BE49-F238E27FC236}">
                <a16:creationId xmlns:a16="http://schemas.microsoft.com/office/drawing/2014/main" id="{747F12B0-B523-4EDE-B8A9-DA50BF233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87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4" name="Picture 44" descr="Billedresultat for bipogbetal">
            <a:extLst>
              <a:ext uri="{FF2B5EF4-FFF2-40B4-BE49-F238E27FC236}">
                <a16:creationId xmlns:a16="http://schemas.microsoft.com/office/drawing/2014/main" id="{0EC4FC2C-AE80-4BF7-8BE3-405F5EBBC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5" t="4470" r="560" b="43825"/>
          <a:stretch/>
        </p:blipFill>
        <p:spPr bwMode="auto">
          <a:xfrm>
            <a:off x="-13093" y="8792"/>
            <a:ext cx="12205093" cy="3541337"/>
          </a:xfrm>
          <a:prstGeom prst="rect">
            <a:avLst/>
          </a:prstGeom>
          <a:noFill/>
          <a:ln w="349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FF0D3A7-5856-43F0-B293-8F874A73E5A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94120" y="6489682"/>
            <a:ext cx="1003760" cy="2883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28792A-8310-439E-9956-0610F495D2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>
                <a:latin typeface="Verdana" panose="020B0604030504040204" pitchFamily="34" charset="0"/>
                <a:ea typeface="Verdana" panose="020B0604030504040204" pitchFamily="34" charset="0"/>
              </a:rPr>
              <a:pPr/>
              <a:t>12</a:t>
            </a:fld>
            <a:endParaRPr lang="da-DK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1AB17C-C514-4691-9A78-F0E65F49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93" y="402586"/>
            <a:ext cx="4797507" cy="2324677"/>
          </a:xfrm>
        </p:spPr>
        <p:txBody>
          <a:bodyPr>
            <a:normAutofit/>
          </a:bodyPr>
          <a:lstStyle/>
          <a:p>
            <a:r>
              <a:rPr lang="da-DK" sz="36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DIGITALISERING</a:t>
            </a:r>
          </a:p>
        </p:txBody>
      </p:sp>
      <p:pic>
        <p:nvPicPr>
          <p:cNvPr id="16" name="Picture 8" descr="Billedresultat for coop medlem">
            <a:extLst>
              <a:ext uri="{FF2B5EF4-FFF2-40B4-BE49-F238E27FC236}">
                <a16:creationId xmlns:a16="http://schemas.microsoft.com/office/drawing/2014/main" id="{D22B321F-470E-4ED8-AEDA-001EC8C97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512" y="260648"/>
            <a:ext cx="2471133" cy="247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>
            <a:extLst>
              <a:ext uri="{FF2B5EF4-FFF2-40B4-BE49-F238E27FC236}">
                <a16:creationId xmlns:a16="http://schemas.microsoft.com/office/drawing/2014/main" id="{C65069B3-EFF1-4218-90BB-400746AAD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093" y="3424873"/>
            <a:ext cx="12205093" cy="3424335"/>
          </a:xfrm>
          <a:prstGeom prst="rect">
            <a:avLst/>
          </a:prstGeom>
          <a:noFill/>
          <a:ln w="349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761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7CE1441-53BE-4FA8-89B5-8E526F9DC2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3309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7CE1441-53BE-4FA8-89B5-8E526F9DC2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1C8ACE48-4BF0-4FCA-BC41-54DACF255D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6000" b="1" dirty="0">
              <a:latin typeface="COOP" panose="02010504010101010104" pitchFamily="2" charset="0"/>
              <a:ea typeface="+mj-ea"/>
              <a:cs typeface="+mj-cs"/>
              <a:sym typeface="COOP" panose="02010504010101010104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20ED63-F852-48FC-81F5-ECC98E0EE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Status fra kæden</a:t>
            </a:r>
          </a:p>
        </p:txBody>
      </p:sp>
    </p:spTree>
    <p:extLst>
      <p:ext uri="{BB962C8B-B14F-4D97-AF65-F5344CB8AC3E}">
        <p14:creationId xmlns:p14="http://schemas.microsoft.com/office/powerpoint/2010/main" val="174680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530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7304125"/>
              </p:ext>
            </p:extLst>
          </p:nvPr>
        </p:nvGraphicFramePr>
        <p:xfrm>
          <a:off x="2117" y="2117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27853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7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a-DK" sz="3100" b="1" dirty="0">
              <a:latin typeface="COOP" panose="02010504010101010104" pitchFamily="2" charset="0"/>
              <a:ea typeface="+mj-ea"/>
              <a:cs typeface="+mj-cs"/>
              <a:sym typeface="COOP" panose="02010504010101010104" pitchFamily="2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9667" y="692149"/>
            <a:ext cx="11004973" cy="1132800"/>
          </a:xfrm>
        </p:spPr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I 2019 er vi </a:t>
            </a:r>
            <a:r>
              <a:rPr lang="da-DK" u="sng" dirty="0">
                <a:latin typeface="Verdana" panose="020B0604030504040204" pitchFamily="34" charset="0"/>
                <a:ea typeface="Verdana" panose="020B0604030504040204" pitchFamily="34" charset="0"/>
              </a:rPr>
              <a:t>lykkedes rigtig godt </a:t>
            </a: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med…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2ACD9D5-9746-4603-BAA3-D03C93409F80}"/>
              </a:ext>
            </a:extLst>
          </p:cNvPr>
          <p:cNvSpPr txBox="1"/>
          <p:nvPr/>
        </p:nvSpPr>
        <p:spPr>
          <a:xfrm>
            <a:off x="849085" y="2068286"/>
            <a:ext cx="10668000" cy="4267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2133" dirty="0">
                <a:latin typeface="Verdana" panose="020B0604030504040204" pitchFamily="34" charset="0"/>
                <a:ea typeface="Verdana" panose="020B0604030504040204" pitchFamily="34" charset="0"/>
              </a:rPr>
              <a:t>Der var </a:t>
            </a:r>
            <a:r>
              <a:rPr lang="da-DK" sz="2133" b="1" dirty="0">
                <a:latin typeface="Verdana" panose="020B0604030504040204" pitchFamily="34" charset="0"/>
                <a:ea typeface="Verdana" panose="020B0604030504040204" pitchFamily="34" charset="0"/>
              </a:rPr>
              <a:t>MANGE</a:t>
            </a:r>
            <a:r>
              <a:rPr lang="da-DK" sz="2133" dirty="0">
                <a:latin typeface="Verdana" panose="020B0604030504040204" pitchFamily="34" charset="0"/>
                <a:ea typeface="Verdana" panose="020B0604030504040204" pitchFamily="34" charset="0"/>
              </a:rPr>
              <a:t> succeser i 2019 og her er et udpluk: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a-DK" sz="2133" dirty="0">
                <a:latin typeface="Verdana" panose="020B0604030504040204" pitchFamily="34" charset="0"/>
                <a:ea typeface="Verdana" panose="020B0604030504040204" pitchFamily="34" charset="0"/>
              </a:rPr>
              <a:t>Vores delkoncepter: </a:t>
            </a:r>
            <a:r>
              <a:rPr lang="da-DK" sz="2133" dirty="0" err="1">
                <a:latin typeface="Verdana" panose="020B0604030504040204" pitchFamily="34" charset="0"/>
                <a:ea typeface="Verdana" panose="020B0604030504040204" pitchFamily="34" charset="0"/>
              </a:rPr>
              <a:t>BrødCooperativet</a:t>
            </a:r>
            <a:r>
              <a:rPr lang="da-DK" sz="2133" dirty="0">
                <a:latin typeface="Verdana" panose="020B0604030504040204" pitchFamily="34" charset="0"/>
                <a:ea typeface="Verdana" panose="020B0604030504040204" pitchFamily="34" charset="0"/>
              </a:rPr>
              <a:t>, Køkken, Skønhed &amp; helse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da-DK" sz="2133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a-DK" sz="2133" dirty="0">
                <a:latin typeface="Verdana" panose="020B0604030504040204" pitchFamily="34" charset="0"/>
                <a:ea typeface="Verdana" panose="020B0604030504040204" pitchFamily="34" charset="0"/>
              </a:rPr>
              <a:t>HMO: Vi er blevet endnu bedre til at lede og drive vores varehuse lønsomt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da-DK" sz="2133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a-DK" sz="2133" dirty="0">
                <a:latin typeface="Verdana" panose="020B0604030504040204" pitchFamily="34" charset="0"/>
                <a:ea typeface="Verdana" panose="020B0604030504040204" pitchFamily="34" charset="0"/>
              </a:rPr>
              <a:t>Vores fokusområder: Bedst på Os i Coop, Scan &amp; betal, 365 dages plan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da-DK" sz="2133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a-DK" sz="2133" dirty="0">
                <a:latin typeface="Verdana" panose="020B0604030504040204" pitchFamily="34" charset="0"/>
                <a:ea typeface="Verdana" panose="020B0604030504040204" pitchFamily="34" charset="0"/>
              </a:rPr>
              <a:t>Ledelseskvaliteten: L-NPS all-time-high, ”sammen om med HR”, forandringsledelse for alle VHC, salgschefer og LG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da-DK" sz="2133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a-DK" sz="2133" dirty="0">
                <a:latin typeface="Verdana" panose="020B0604030504040204" pitchFamily="34" charset="0"/>
                <a:ea typeface="Verdana" panose="020B0604030504040204" pitchFamily="34" charset="0"/>
              </a:rPr>
              <a:t>Kommerciel fremgang, øget omsætning i et marked uden vækst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da-DK" sz="2133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a-DK" sz="2133" b="1" dirty="0">
                <a:latin typeface="Verdana" panose="020B0604030504040204" pitchFamily="34" charset="0"/>
                <a:ea typeface="Verdana" panose="020B0604030504040204" pitchFamily="34" charset="0"/>
              </a:rPr>
              <a:t>Markant forbedret indtjening</a:t>
            </a:r>
          </a:p>
        </p:txBody>
      </p:sp>
    </p:spTree>
    <p:extLst>
      <p:ext uri="{BB962C8B-B14F-4D97-AF65-F5344CB8AC3E}">
        <p14:creationId xmlns:p14="http://schemas.microsoft.com/office/powerpoint/2010/main" val="223822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530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8828250"/>
              </p:ext>
            </p:extLst>
          </p:nvPr>
        </p:nvGraphicFramePr>
        <p:xfrm>
          <a:off x="2117" y="2117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27853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2117"/>
                        <a:ext cx="2116" cy="21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a-DK" sz="3100" b="1" dirty="0">
              <a:latin typeface="COOP" panose="02010504010101010104" pitchFamily="2" charset="0"/>
              <a:ea typeface="+mj-ea"/>
              <a:cs typeface="+mj-cs"/>
              <a:sym typeface="COOP" panose="02010504010101010104" pitchFamily="2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19667" y="692149"/>
            <a:ext cx="11004973" cy="1132800"/>
          </a:xfrm>
        </p:spPr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3 nye delkoncepter udrullet i hele kæden…</a:t>
            </a:r>
          </a:p>
        </p:txBody>
      </p:sp>
      <p:sp>
        <p:nvSpPr>
          <p:cNvPr id="7" name="Freeform 89">
            <a:extLst>
              <a:ext uri="{FF2B5EF4-FFF2-40B4-BE49-F238E27FC236}">
                <a16:creationId xmlns:a16="http://schemas.microsoft.com/office/drawing/2014/main" id="{55D69ECF-4168-44DD-AEE8-CCA74E77107F}"/>
              </a:ext>
            </a:extLst>
          </p:cNvPr>
          <p:cNvSpPr>
            <a:spLocks noChangeAspect="1"/>
          </p:cNvSpPr>
          <p:nvPr/>
        </p:nvSpPr>
        <p:spPr bwMode="auto">
          <a:xfrm>
            <a:off x="1375044" y="4690729"/>
            <a:ext cx="1618712" cy="1686795"/>
          </a:xfrm>
          <a:custGeom>
            <a:avLst/>
            <a:gdLst>
              <a:gd name="T0" fmla="*/ 38 w 101"/>
              <a:gd name="T1" fmla="*/ 105 h 105"/>
              <a:gd name="T2" fmla="*/ 29 w 101"/>
              <a:gd name="T3" fmla="*/ 101 h 105"/>
              <a:gd name="T4" fmla="*/ 3 w 101"/>
              <a:gd name="T5" fmla="*/ 66 h 105"/>
              <a:gd name="T6" fmla="*/ 5 w 101"/>
              <a:gd name="T7" fmla="*/ 52 h 105"/>
              <a:gd name="T8" fmla="*/ 19 w 101"/>
              <a:gd name="T9" fmla="*/ 54 h 105"/>
              <a:gd name="T10" fmla="*/ 37 w 101"/>
              <a:gd name="T11" fmla="*/ 77 h 105"/>
              <a:gd name="T12" fmla="*/ 80 w 101"/>
              <a:gd name="T13" fmla="*/ 7 h 105"/>
              <a:gd name="T14" fmla="*/ 94 w 101"/>
              <a:gd name="T15" fmla="*/ 3 h 105"/>
              <a:gd name="T16" fmla="*/ 98 w 101"/>
              <a:gd name="T17" fmla="*/ 18 h 105"/>
              <a:gd name="T18" fmla="*/ 46 w 101"/>
              <a:gd name="T19" fmla="*/ 100 h 105"/>
              <a:gd name="T20" fmla="*/ 38 w 101"/>
              <a:gd name="T21" fmla="*/ 105 h 105"/>
              <a:gd name="T22" fmla="*/ 38 w 101"/>
              <a:gd name="T23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5">
                <a:moveTo>
                  <a:pt x="38" y="105"/>
                </a:moveTo>
                <a:cubicBezTo>
                  <a:pt x="34" y="105"/>
                  <a:pt x="31" y="104"/>
                  <a:pt x="29" y="101"/>
                </a:cubicBezTo>
                <a:cubicBezTo>
                  <a:pt x="3" y="66"/>
                  <a:pt x="3" y="66"/>
                  <a:pt x="3" y="66"/>
                </a:cubicBezTo>
                <a:cubicBezTo>
                  <a:pt x="0" y="62"/>
                  <a:pt x="0" y="55"/>
                  <a:pt x="5" y="52"/>
                </a:cubicBezTo>
                <a:cubicBezTo>
                  <a:pt x="9" y="48"/>
                  <a:pt x="16" y="49"/>
                  <a:pt x="19" y="54"/>
                </a:cubicBezTo>
                <a:cubicBezTo>
                  <a:pt x="37" y="77"/>
                  <a:pt x="37" y="77"/>
                  <a:pt x="37" y="77"/>
                </a:cubicBezTo>
                <a:cubicBezTo>
                  <a:pt x="80" y="7"/>
                  <a:pt x="80" y="7"/>
                  <a:pt x="80" y="7"/>
                </a:cubicBezTo>
                <a:cubicBezTo>
                  <a:pt x="83" y="2"/>
                  <a:pt x="90" y="0"/>
                  <a:pt x="94" y="3"/>
                </a:cubicBezTo>
                <a:cubicBezTo>
                  <a:pt x="99" y="6"/>
                  <a:pt x="101" y="13"/>
                  <a:pt x="98" y="18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4" y="103"/>
                  <a:pt x="41" y="105"/>
                  <a:pt x="38" y="105"/>
                </a:cubicBezTo>
                <a:cubicBezTo>
                  <a:pt x="38" y="105"/>
                  <a:pt x="38" y="105"/>
                  <a:pt x="38" y="105"/>
                </a:cubicBezTo>
                <a:close/>
              </a:path>
            </a:pathLst>
          </a:custGeom>
          <a:solidFill>
            <a:srgbClr val="2D9E4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Freeform 89">
            <a:extLst>
              <a:ext uri="{FF2B5EF4-FFF2-40B4-BE49-F238E27FC236}">
                <a16:creationId xmlns:a16="http://schemas.microsoft.com/office/drawing/2014/main" id="{98E6FBCC-87F7-475D-B73D-0208785383D2}"/>
              </a:ext>
            </a:extLst>
          </p:cNvPr>
          <p:cNvSpPr>
            <a:spLocks noChangeAspect="1"/>
          </p:cNvSpPr>
          <p:nvPr/>
        </p:nvSpPr>
        <p:spPr bwMode="auto">
          <a:xfrm>
            <a:off x="4966348" y="4694729"/>
            <a:ext cx="1618712" cy="1686795"/>
          </a:xfrm>
          <a:custGeom>
            <a:avLst/>
            <a:gdLst>
              <a:gd name="T0" fmla="*/ 38 w 101"/>
              <a:gd name="T1" fmla="*/ 105 h 105"/>
              <a:gd name="T2" fmla="*/ 29 w 101"/>
              <a:gd name="T3" fmla="*/ 101 h 105"/>
              <a:gd name="T4" fmla="*/ 3 w 101"/>
              <a:gd name="T5" fmla="*/ 66 h 105"/>
              <a:gd name="T6" fmla="*/ 5 w 101"/>
              <a:gd name="T7" fmla="*/ 52 h 105"/>
              <a:gd name="T8" fmla="*/ 19 w 101"/>
              <a:gd name="T9" fmla="*/ 54 h 105"/>
              <a:gd name="T10" fmla="*/ 37 w 101"/>
              <a:gd name="T11" fmla="*/ 77 h 105"/>
              <a:gd name="T12" fmla="*/ 80 w 101"/>
              <a:gd name="T13" fmla="*/ 7 h 105"/>
              <a:gd name="T14" fmla="*/ 94 w 101"/>
              <a:gd name="T15" fmla="*/ 3 h 105"/>
              <a:gd name="T16" fmla="*/ 98 w 101"/>
              <a:gd name="T17" fmla="*/ 18 h 105"/>
              <a:gd name="T18" fmla="*/ 46 w 101"/>
              <a:gd name="T19" fmla="*/ 100 h 105"/>
              <a:gd name="T20" fmla="*/ 38 w 101"/>
              <a:gd name="T21" fmla="*/ 105 h 105"/>
              <a:gd name="T22" fmla="*/ 38 w 101"/>
              <a:gd name="T23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5">
                <a:moveTo>
                  <a:pt x="38" y="105"/>
                </a:moveTo>
                <a:cubicBezTo>
                  <a:pt x="34" y="105"/>
                  <a:pt x="31" y="104"/>
                  <a:pt x="29" y="101"/>
                </a:cubicBezTo>
                <a:cubicBezTo>
                  <a:pt x="3" y="66"/>
                  <a:pt x="3" y="66"/>
                  <a:pt x="3" y="66"/>
                </a:cubicBezTo>
                <a:cubicBezTo>
                  <a:pt x="0" y="62"/>
                  <a:pt x="0" y="55"/>
                  <a:pt x="5" y="52"/>
                </a:cubicBezTo>
                <a:cubicBezTo>
                  <a:pt x="9" y="48"/>
                  <a:pt x="16" y="49"/>
                  <a:pt x="19" y="54"/>
                </a:cubicBezTo>
                <a:cubicBezTo>
                  <a:pt x="37" y="77"/>
                  <a:pt x="37" y="77"/>
                  <a:pt x="37" y="77"/>
                </a:cubicBezTo>
                <a:cubicBezTo>
                  <a:pt x="80" y="7"/>
                  <a:pt x="80" y="7"/>
                  <a:pt x="80" y="7"/>
                </a:cubicBezTo>
                <a:cubicBezTo>
                  <a:pt x="83" y="2"/>
                  <a:pt x="90" y="0"/>
                  <a:pt x="94" y="3"/>
                </a:cubicBezTo>
                <a:cubicBezTo>
                  <a:pt x="99" y="6"/>
                  <a:pt x="101" y="13"/>
                  <a:pt x="98" y="18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4" y="103"/>
                  <a:pt x="41" y="105"/>
                  <a:pt x="38" y="105"/>
                </a:cubicBezTo>
                <a:cubicBezTo>
                  <a:pt x="38" y="105"/>
                  <a:pt x="38" y="105"/>
                  <a:pt x="38" y="105"/>
                </a:cubicBezTo>
                <a:close/>
              </a:path>
            </a:pathLst>
          </a:custGeom>
          <a:solidFill>
            <a:srgbClr val="2D9E4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Freeform 89">
            <a:extLst>
              <a:ext uri="{FF2B5EF4-FFF2-40B4-BE49-F238E27FC236}">
                <a16:creationId xmlns:a16="http://schemas.microsoft.com/office/drawing/2014/main" id="{7E43DD11-41CA-4F35-B2AB-1812FF6ED4D7}"/>
              </a:ext>
            </a:extLst>
          </p:cNvPr>
          <p:cNvSpPr>
            <a:spLocks noChangeAspect="1"/>
          </p:cNvSpPr>
          <p:nvPr/>
        </p:nvSpPr>
        <p:spPr bwMode="auto">
          <a:xfrm>
            <a:off x="9447223" y="4688685"/>
            <a:ext cx="1618712" cy="1686795"/>
          </a:xfrm>
          <a:custGeom>
            <a:avLst/>
            <a:gdLst>
              <a:gd name="T0" fmla="*/ 38 w 101"/>
              <a:gd name="T1" fmla="*/ 105 h 105"/>
              <a:gd name="T2" fmla="*/ 29 w 101"/>
              <a:gd name="T3" fmla="*/ 101 h 105"/>
              <a:gd name="T4" fmla="*/ 3 w 101"/>
              <a:gd name="T5" fmla="*/ 66 h 105"/>
              <a:gd name="T6" fmla="*/ 5 w 101"/>
              <a:gd name="T7" fmla="*/ 52 h 105"/>
              <a:gd name="T8" fmla="*/ 19 w 101"/>
              <a:gd name="T9" fmla="*/ 54 h 105"/>
              <a:gd name="T10" fmla="*/ 37 w 101"/>
              <a:gd name="T11" fmla="*/ 77 h 105"/>
              <a:gd name="T12" fmla="*/ 80 w 101"/>
              <a:gd name="T13" fmla="*/ 7 h 105"/>
              <a:gd name="T14" fmla="*/ 94 w 101"/>
              <a:gd name="T15" fmla="*/ 3 h 105"/>
              <a:gd name="T16" fmla="*/ 98 w 101"/>
              <a:gd name="T17" fmla="*/ 18 h 105"/>
              <a:gd name="T18" fmla="*/ 46 w 101"/>
              <a:gd name="T19" fmla="*/ 100 h 105"/>
              <a:gd name="T20" fmla="*/ 38 w 101"/>
              <a:gd name="T21" fmla="*/ 105 h 105"/>
              <a:gd name="T22" fmla="*/ 38 w 101"/>
              <a:gd name="T23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105">
                <a:moveTo>
                  <a:pt x="38" y="105"/>
                </a:moveTo>
                <a:cubicBezTo>
                  <a:pt x="34" y="105"/>
                  <a:pt x="31" y="104"/>
                  <a:pt x="29" y="101"/>
                </a:cubicBezTo>
                <a:cubicBezTo>
                  <a:pt x="3" y="66"/>
                  <a:pt x="3" y="66"/>
                  <a:pt x="3" y="66"/>
                </a:cubicBezTo>
                <a:cubicBezTo>
                  <a:pt x="0" y="62"/>
                  <a:pt x="0" y="55"/>
                  <a:pt x="5" y="52"/>
                </a:cubicBezTo>
                <a:cubicBezTo>
                  <a:pt x="9" y="48"/>
                  <a:pt x="16" y="49"/>
                  <a:pt x="19" y="54"/>
                </a:cubicBezTo>
                <a:cubicBezTo>
                  <a:pt x="37" y="77"/>
                  <a:pt x="37" y="77"/>
                  <a:pt x="37" y="77"/>
                </a:cubicBezTo>
                <a:cubicBezTo>
                  <a:pt x="80" y="7"/>
                  <a:pt x="80" y="7"/>
                  <a:pt x="80" y="7"/>
                </a:cubicBezTo>
                <a:cubicBezTo>
                  <a:pt x="83" y="2"/>
                  <a:pt x="90" y="0"/>
                  <a:pt x="94" y="3"/>
                </a:cubicBezTo>
                <a:cubicBezTo>
                  <a:pt x="99" y="6"/>
                  <a:pt x="101" y="13"/>
                  <a:pt x="98" y="18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4" y="103"/>
                  <a:pt x="41" y="105"/>
                  <a:pt x="38" y="105"/>
                </a:cubicBezTo>
                <a:cubicBezTo>
                  <a:pt x="38" y="105"/>
                  <a:pt x="38" y="105"/>
                  <a:pt x="38" y="105"/>
                </a:cubicBezTo>
                <a:close/>
              </a:path>
            </a:pathLst>
          </a:custGeom>
          <a:solidFill>
            <a:srgbClr val="2D9E48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ladsholder til billede 9" descr="IMG_0147.jpg">
            <a:extLst>
              <a:ext uri="{FF2B5EF4-FFF2-40B4-BE49-F238E27FC236}">
                <a16:creationId xmlns:a16="http://schemas.microsoft.com/office/drawing/2014/main" id="{2710A91C-CB83-4463-952D-4A0C7A88BA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419" y="1714639"/>
            <a:ext cx="2439549" cy="295490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07B757A-85DA-4316-831A-46CD5A58A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5763" y="1714638"/>
            <a:ext cx="3120325" cy="295490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18D999A6-27D6-4512-8FBD-DF6530991DD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7176" y="1662979"/>
            <a:ext cx="1822635" cy="303553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1DCEC96-5307-4AA3-98CD-84CDDF60661B}"/>
              </a:ext>
            </a:extLst>
          </p:cNvPr>
          <p:cNvSpPr txBox="1"/>
          <p:nvPr/>
        </p:nvSpPr>
        <p:spPr>
          <a:xfrm>
            <a:off x="1375044" y="1405180"/>
            <a:ext cx="2241227" cy="225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67" b="1" dirty="0">
                <a:latin typeface="Verdana" panose="020B0604030504040204" pitchFamily="34" charset="0"/>
                <a:ea typeface="Verdana" panose="020B0604030504040204" pitchFamily="34" charset="0"/>
              </a:rPr>
              <a:t>Selvbetjeningskasser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66660D91-686C-478C-B5B6-F965B5160571}"/>
              </a:ext>
            </a:extLst>
          </p:cNvPr>
          <p:cNvSpPr txBox="1"/>
          <p:nvPr/>
        </p:nvSpPr>
        <p:spPr>
          <a:xfrm>
            <a:off x="5349636" y="1435671"/>
            <a:ext cx="2241227" cy="225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67" b="1" dirty="0">
                <a:latin typeface="Verdana" panose="020B0604030504040204" pitchFamily="34" charset="0"/>
                <a:ea typeface="Verdana" panose="020B0604030504040204" pitchFamily="34" charset="0"/>
              </a:rPr>
              <a:t>Køkken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9C2A942-683D-4F51-8304-9F2F31E60FDE}"/>
              </a:ext>
            </a:extLst>
          </p:cNvPr>
          <p:cNvSpPr txBox="1"/>
          <p:nvPr/>
        </p:nvSpPr>
        <p:spPr>
          <a:xfrm>
            <a:off x="8824708" y="1415303"/>
            <a:ext cx="2241227" cy="225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sz="1467" b="1" dirty="0">
                <a:latin typeface="Verdana" panose="020B0604030504040204" pitchFamily="34" charset="0"/>
                <a:ea typeface="Verdana" panose="020B0604030504040204" pitchFamily="34" charset="0"/>
              </a:rPr>
              <a:t>Skønhed &amp; helse</a:t>
            </a:r>
          </a:p>
        </p:txBody>
      </p:sp>
    </p:spTree>
    <p:extLst>
      <p:ext uri="{BB962C8B-B14F-4D97-AF65-F5344CB8AC3E}">
        <p14:creationId xmlns:p14="http://schemas.microsoft.com/office/powerpoint/2010/main" val="831256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7CE1441-53BE-4FA8-89B5-8E526F9DC2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81347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7CE1441-53BE-4FA8-89B5-8E526F9DC2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1C8ACE48-4BF0-4FCA-BC41-54DACF255D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6000" b="1" dirty="0">
              <a:latin typeface="COOP" panose="02010504010101010104" pitchFamily="2" charset="0"/>
              <a:ea typeface="+mj-ea"/>
              <a:cs typeface="+mj-cs"/>
              <a:sym typeface="COOP" panose="02010504010101010104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20ED63-F852-48FC-81F5-ECC98E0EE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Eventuelt</a:t>
            </a:r>
          </a:p>
        </p:txBody>
      </p:sp>
    </p:spTree>
    <p:extLst>
      <p:ext uri="{BB962C8B-B14F-4D97-AF65-F5344CB8AC3E}">
        <p14:creationId xmlns:p14="http://schemas.microsoft.com/office/powerpoint/2010/main" val="427557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7D7AB929-AFDB-4C31-A7C1-B7AE3C91DDE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86427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B45A297-B588-4C6C-AF31-FE4E0ABF7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Agenda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963749-D72A-466A-88B2-340F483502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6752" y="1581804"/>
            <a:ext cx="10777225" cy="4547534"/>
          </a:xfrm>
        </p:spPr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Butikkens resultater</a:t>
            </a: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Begivenheder i varehuset</a:t>
            </a: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Status Coop</a:t>
            </a: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Status kæden</a:t>
            </a: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Eventuelt</a:t>
            </a:r>
          </a:p>
        </p:txBody>
      </p:sp>
    </p:spTree>
    <p:extLst>
      <p:ext uri="{BB962C8B-B14F-4D97-AF65-F5344CB8AC3E}">
        <p14:creationId xmlns:p14="http://schemas.microsoft.com/office/powerpoint/2010/main" val="50776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74B1C12-4B06-431A-A690-F4DE24CD2C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7939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215A5BB6-DA14-4042-86BE-B3477B0C455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3100" b="1" dirty="0">
              <a:latin typeface="COOP" panose="02010504010101010104" pitchFamily="2" charset="0"/>
              <a:ea typeface="+mj-ea"/>
              <a:cs typeface="+mj-cs"/>
              <a:sym typeface="COOP" panose="02010504010101010104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A18008-130A-4FED-B49F-05D06719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Butikkens resultater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C03601-ABEF-44C5-9C33-2818DF0A63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6752" y="1581804"/>
            <a:ext cx="10777225" cy="4547534"/>
          </a:xfrm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da-DK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Omsætning: Index </a:t>
            </a:r>
            <a:br>
              <a:rPr lang="da-DK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 - hentes fra driftsrapporten </a:t>
            </a:r>
            <a:r>
              <a:rPr lang="da-DK" sz="2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linie</a:t>
            </a:r>
            <a:r>
              <a:rPr lang="da-DK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3)</a:t>
            </a:r>
          </a:p>
          <a:p>
            <a:pPr marL="742950" lvl="1" indent="-285750">
              <a:spcBef>
                <a:spcPts val="18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da-DK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Butiksresultat: Index</a:t>
            </a:r>
            <a:r>
              <a:rPr lang="da-DK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a-DK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(for Coop-butikker)</a:t>
            </a:r>
            <a:endParaRPr lang="da-DK" sz="2000" b="1" i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spcBef>
                <a:spcPts val="18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da-DK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Regnskabsmæssigt overskud: Index </a:t>
            </a:r>
            <a:r>
              <a:rPr lang="da-DK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da-DK" sz="20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Brugsforeninger</a:t>
            </a:r>
            <a:r>
              <a:rPr lang="da-DK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  </a:t>
            </a:r>
            <a:br>
              <a:rPr lang="da-DK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(- hentes fra driftsrapporten </a:t>
            </a:r>
            <a:r>
              <a:rPr lang="da-DK" sz="2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linie</a:t>
            </a:r>
            <a:r>
              <a:rPr lang="da-DK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26)</a:t>
            </a:r>
          </a:p>
          <a:p>
            <a:pPr marL="742950" lvl="1" indent="-285750">
              <a:spcBef>
                <a:spcPts val="18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da-DK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Antal medlemmer:</a:t>
            </a:r>
            <a:r>
              <a:rPr lang="da-DK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da-DK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a-DK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(- f</a:t>
            </a:r>
            <a:r>
              <a:rPr lang="da-DK" sz="2000" dirty="0">
                <a:latin typeface="Verdana" panose="020B0604030504040204" pitchFamily="34" charset="0"/>
                <a:ea typeface="Verdana" panose="020B0604030504040204" pitchFamily="34" charset="0"/>
              </a:rPr>
              <a:t>indes i App dashboard under fanen ”Coop Medlem” på </a:t>
            </a:r>
            <a:r>
              <a:rPr lang="da-DK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CoopNet</a:t>
            </a:r>
            <a:r>
              <a:rPr lang="da-DK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742950" lvl="1" indent="-285750">
              <a:spcBef>
                <a:spcPts val="1800"/>
              </a:spcBef>
              <a:buClr>
                <a:srgbClr val="C00000"/>
              </a:buClr>
              <a:buFont typeface="Symbol" pitchFamily="18" charset="2"/>
              <a:buChar char="·"/>
              <a:defRPr/>
            </a:pPr>
            <a:r>
              <a:rPr lang="da-DK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Derfor gik det sådan </a:t>
            </a:r>
            <a:r>
              <a:rPr lang="da-DK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(varehuschefens forklaring på udviklingen i omsætning og resultat, herunder lokal konkurrencesituation)</a:t>
            </a:r>
            <a:endParaRPr lang="da-DK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8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169C75FD-C2A1-4962-821B-01444699CD7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3194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1A6CE4E1-9190-4D95-B965-28E248507B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3100" b="1" dirty="0">
              <a:latin typeface="COOP" panose="02010504010101010104" pitchFamily="2" charset="0"/>
              <a:ea typeface="+mj-ea"/>
              <a:cs typeface="+mj-cs"/>
              <a:sym typeface="COOP" panose="02010504010101010104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D27553-5B4E-4B73-9CC2-BB73A158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Begivenheder i vores varehus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99ECA0-DF22-4D7B-A406-34C9859436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6752" y="1581804"/>
            <a:ext cx="10777225" cy="4547534"/>
          </a:xfrm>
        </p:spPr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Her kan indsættes eksempler på konkrete begivenheder, aktiviteter, etc.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Lokal forankring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83211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485BCE00-CEDD-478E-99D5-F17DCC90149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6592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A332C6E1-B934-4A2C-9926-61F01099D16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3100" b="1" dirty="0">
              <a:latin typeface="COOP" panose="02010504010101010104" pitchFamily="2" charset="0"/>
              <a:ea typeface="+mj-ea"/>
              <a:cs typeface="+mj-cs"/>
              <a:sym typeface="COOP" panose="02010504010101010104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F40BF3-08D6-4B99-B22D-048EBB80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Kundemeterundersøgelsen 2019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8CDFF0-37D1-44F6-A91E-E7BF0D11D6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6752" y="1581804"/>
            <a:ext cx="10777225" cy="4547534"/>
          </a:xfrm>
        </p:spPr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Indsæt resultat/udvikling for eget varehus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Giv en forklaring på udviklingen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Hvad gør varehuset for at fastholde udviklingen / ændre en potentiel negativ udvikling</a:t>
            </a:r>
          </a:p>
        </p:txBody>
      </p:sp>
    </p:spTree>
    <p:extLst>
      <p:ext uri="{BB962C8B-B14F-4D97-AF65-F5344CB8AC3E}">
        <p14:creationId xmlns:p14="http://schemas.microsoft.com/office/powerpoint/2010/main" val="117922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7CE1441-53BE-4FA8-89B5-8E526F9DC21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20636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1C8ACE48-4BF0-4FCA-BC41-54DACF255D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a-DK" sz="6000" b="1" dirty="0">
              <a:latin typeface="COOP" panose="02010504010101010104" pitchFamily="2" charset="0"/>
              <a:ea typeface="+mj-ea"/>
              <a:cs typeface="+mj-cs"/>
              <a:sym typeface="COOP" panose="02010504010101010104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20ED63-F852-48FC-81F5-ECC98E0EE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</a:rPr>
              <a:t>Status fra Coop</a:t>
            </a:r>
          </a:p>
        </p:txBody>
      </p:sp>
    </p:spTree>
    <p:extLst>
      <p:ext uri="{BB962C8B-B14F-4D97-AF65-F5344CB8AC3E}">
        <p14:creationId xmlns:p14="http://schemas.microsoft.com/office/powerpoint/2010/main" val="399337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951AF4C-E6C6-40B7-A2A9-C6BBF4E3C4C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951AF4C-E6C6-40B7-A2A9-C6BBF4E3C4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812664D9-C2C8-4E64-A14C-C2D7D61F9E4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a-DK" sz="2800" b="1" dirty="0">
              <a:latin typeface="COOP" panose="02010504010101010104" pitchFamily="2" charset="0"/>
              <a:sym typeface="COOP" panose="02010504010101010104" pitchFamily="2" charset="0"/>
            </a:endParaRPr>
          </a:p>
        </p:txBody>
      </p:sp>
      <p:pic>
        <p:nvPicPr>
          <p:cNvPr id="21" name="Picture 6" descr="Billedresultat for black tabel surface">
            <a:extLst>
              <a:ext uri="{FF2B5EF4-FFF2-40B4-BE49-F238E27FC236}">
                <a16:creationId xmlns:a16="http://schemas.microsoft.com/office/drawing/2014/main" id="{1D08050E-DA53-43A8-9627-C55BC926D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58" name="Picture 6" descr="Billedresultat for indkomst">
            <a:extLst>
              <a:ext uri="{FF2B5EF4-FFF2-40B4-BE49-F238E27FC236}">
                <a16:creationId xmlns:a16="http://schemas.microsoft.com/office/drawing/2014/main" id="{CC4975C1-436B-40F6-A98F-C586ED242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9072" y="886482"/>
            <a:ext cx="3393854" cy="510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8360" name="Picture 8" descr="Billedresultat for fast food">
            <a:extLst>
              <a:ext uri="{FF2B5EF4-FFF2-40B4-BE49-F238E27FC236}">
                <a16:creationId xmlns:a16="http://schemas.microsoft.com/office/drawing/2014/main" id="{0A68D929-DA26-4408-9D3C-110D8391D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312716" y="1757726"/>
            <a:ext cx="5102435" cy="33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8912647-36FA-40BC-AF87-8B104E66375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254" y="884684"/>
            <a:ext cx="3366902" cy="51030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ECC6D5-00BC-439D-8141-3E1478668127}"/>
              </a:ext>
            </a:extLst>
          </p:cNvPr>
          <p:cNvSpPr/>
          <p:nvPr/>
        </p:nvSpPr>
        <p:spPr>
          <a:xfrm>
            <a:off x="627538" y="870244"/>
            <a:ext cx="3393852" cy="5110291"/>
          </a:xfrm>
          <a:prstGeom prst="rect">
            <a:avLst/>
          </a:prstGeom>
          <a:solidFill>
            <a:schemeClr val="bg1">
              <a:alpha val="85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r>
              <a:rPr lang="da-DK" sz="2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da-DK" sz="2600" b="1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da-DK" sz="2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per </a:t>
            </a:r>
            <a:r>
              <a:rPr lang="da-DK" sz="26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capita</a:t>
            </a:r>
            <a:endParaRPr lang="da-DK" sz="2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F4CAD2-60B7-4F53-B783-648F3764B599}"/>
              </a:ext>
            </a:extLst>
          </p:cNvPr>
          <p:cNvSpPr/>
          <p:nvPr/>
        </p:nvSpPr>
        <p:spPr>
          <a:xfrm>
            <a:off x="4399074" y="877463"/>
            <a:ext cx="3393852" cy="5110291"/>
          </a:xfrm>
          <a:prstGeom prst="rect">
            <a:avLst/>
          </a:prstGeom>
          <a:solidFill>
            <a:schemeClr val="bg1">
              <a:alpha val="85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r>
              <a:rPr lang="da-DK" sz="2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Forbrugs-udvikling</a:t>
            </a:r>
            <a:br>
              <a:rPr lang="da-DK" sz="2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a-DK" sz="2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F91CF1-83A8-4238-900A-F10060B33CBF}"/>
              </a:ext>
            </a:extLst>
          </p:cNvPr>
          <p:cNvSpPr/>
          <p:nvPr/>
        </p:nvSpPr>
        <p:spPr>
          <a:xfrm>
            <a:off x="8170610" y="870244"/>
            <a:ext cx="3393852" cy="5110291"/>
          </a:xfrm>
          <a:prstGeom prst="rect">
            <a:avLst/>
          </a:prstGeom>
          <a:solidFill>
            <a:schemeClr val="bg1">
              <a:alpha val="85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r>
              <a:rPr lang="da-DK" sz="26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”Det er ligegyldigt hvad du spiser, bare det er billigt”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47E9E43-78FF-4E59-AC89-2995809518EF}"/>
              </a:ext>
            </a:extLst>
          </p:cNvPr>
          <p:cNvSpPr/>
          <p:nvPr/>
        </p:nvSpPr>
        <p:spPr>
          <a:xfrm>
            <a:off x="804755" y="3858222"/>
            <a:ext cx="3039418" cy="2043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3.000 </a:t>
            </a:r>
            <a:r>
              <a:rPr lang="da-DK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butikker</a:t>
            </a:r>
            <a:br>
              <a:rPr lang="da-DK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a-DK" sz="3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da-DK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2,5 mio. m</a:t>
            </a:r>
            <a:r>
              <a:rPr lang="da-DK" sz="3200" b="1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103" name="Freeform 7">
            <a:extLst>
              <a:ext uri="{FF2B5EF4-FFF2-40B4-BE49-F238E27FC236}">
                <a16:creationId xmlns:a16="http://schemas.microsoft.com/office/drawing/2014/main" id="{6D9A4A5B-8A10-49D8-9E01-566FE8F1DE93}"/>
              </a:ext>
            </a:extLst>
          </p:cNvPr>
          <p:cNvSpPr>
            <a:spLocks noChangeAspect="1"/>
          </p:cNvSpPr>
          <p:nvPr/>
        </p:nvSpPr>
        <p:spPr bwMode="auto">
          <a:xfrm>
            <a:off x="1485132" y="1973767"/>
            <a:ext cx="1678665" cy="1484241"/>
          </a:xfrm>
          <a:custGeom>
            <a:avLst/>
            <a:gdLst>
              <a:gd name="T0" fmla="*/ 163 w 166"/>
              <a:gd name="T1" fmla="*/ 77 h 147"/>
              <a:gd name="T2" fmla="*/ 90 w 166"/>
              <a:gd name="T3" fmla="*/ 4 h 147"/>
              <a:gd name="T4" fmla="*/ 76 w 166"/>
              <a:gd name="T5" fmla="*/ 4 h 147"/>
              <a:gd name="T6" fmla="*/ 4 w 166"/>
              <a:gd name="T7" fmla="*/ 77 h 147"/>
              <a:gd name="T8" fmla="*/ 7 w 166"/>
              <a:gd name="T9" fmla="*/ 84 h 147"/>
              <a:gd name="T10" fmla="*/ 22 w 166"/>
              <a:gd name="T11" fmla="*/ 84 h 147"/>
              <a:gd name="T12" fmla="*/ 22 w 166"/>
              <a:gd name="T13" fmla="*/ 140 h 147"/>
              <a:gd name="T14" fmla="*/ 29 w 166"/>
              <a:gd name="T15" fmla="*/ 147 h 147"/>
              <a:gd name="T16" fmla="*/ 65 w 166"/>
              <a:gd name="T17" fmla="*/ 147 h 147"/>
              <a:gd name="T18" fmla="*/ 65 w 166"/>
              <a:gd name="T19" fmla="*/ 91 h 147"/>
              <a:gd name="T20" fmla="*/ 102 w 166"/>
              <a:gd name="T21" fmla="*/ 91 h 147"/>
              <a:gd name="T22" fmla="*/ 102 w 166"/>
              <a:gd name="T23" fmla="*/ 147 h 147"/>
              <a:gd name="T24" fmla="*/ 139 w 166"/>
              <a:gd name="T25" fmla="*/ 147 h 147"/>
              <a:gd name="T26" fmla="*/ 144 w 166"/>
              <a:gd name="T27" fmla="*/ 140 h 147"/>
              <a:gd name="T28" fmla="*/ 144 w 166"/>
              <a:gd name="T29" fmla="*/ 84 h 147"/>
              <a:gd name="T30" fmla="*/ 160 w 166"/>
              <a:gd name="T31" fmla="*/ 84 h 147"/>
              <a:gd name="T32" fmla="*/ 163 w 166"/>
              <a:gd name="T33" fmla="*/ 7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6" h="147">
                <a:moveTo>
                  <a:pt x="163" y="77"/>
                </a:moveTo>
                <a:cubicBezTo>
                  <a:pt x="90" y="4"/>
                  <a:pt x="90" y="4"/>
                  <a:pt x="90" y="4"/>
                </a:cubicBezTo>
                <a:cubicBezTo>
                  <a:pt x="86" y="0"/>
                  <a:pt x="80" y="0"/>
                  <a:pt x="76" y="4"/>
                </a:cubicBezTo>
                <a:cubicBezTo>
                  <a:pt x="4" y="77"/>
                  <a:pt x="4" y="77"/>
                  <a:pt x="4" y="77"/>
                </a:cubicBezTo>
                <a:cubicBezTo>
                  <a:pt x="0" y="81"/>
                  <a:pt x="1" y="84"/>
                  <a:pt x="7" y="84"/>
                </a:cubicBezTo>
                <a:cubicBezTo>
                  <a:pt x="22" y="84"/>
                  <a:pt x="22" y="84"/>
                  <a:pt x="22" y="84"/>
                </a:cubicBezTo>
                <a:cubicBezTo>
                  <a:pt x="22" y="140"/>
                  <a:pt x="22" y="140"/>
                  <a:pt x="22" y="140"/>
                </a:cubicBezTo>
                <a:cubicBezTo>
                  <a:pt x="22" y="144"/>
                  <a:pt x="22" y="147"/>
                  <a:pt x="29" y="147"/>
                </a:cubicBezTo>
                <a:cubicBezTo>
                  <a:pt x="65" y="147"/>
                  <a:pt x="65" y="147"/>
                  <a:pt x="65" y="147"/>
                </a:cubicBezTo>
                <a:cubicBezTo>
                  <a:pt x="65" y="91"/>
                  <a:pt x="65" y="91"/>
                  <a:pt x="65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2" y="147"/>
                  <a:pt x="102" y="147"/>
                  <a:pt x="102" y="147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44" y="147"/>
                  <a:pt x="144" y="144"/>
                  <a:pt x="144" y="140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60" y="84"/>
                  <a:pt x="160" y="84"/>
                  <a:pt x="160" y="84"/>
                </a:cubicBezTo>
                <a:cubicBezTo>
                  <a:pt x="165" y="84"/>
                  <a:pt x="166" y="81"/>
                  <a:pt x="163" y="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D0248-C2D0-43AB-B349-38998458F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7</a:t>
            </a:fld>
            <a:endParaRPr lang="da-DK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B06A608B-F59F-4336-8EFE-D453F990E4C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94120" y="6489682"/>
            <a:ext cx="1003760" cy="288315"/>
          </a:xfrm>
          <a:prstGeom prst="rect">
            <a:avLst/>
          </a:prstGeom>
        </p:spPr>
      </p:pic>
      <p:pic>
        <p:nvPicPr>
          <p:cNvPr id="33" name="Billede 26" descr="hotdog-630x428.jpg">
            <a:extLst>
              <a:ext uri="{FF2B5EF4-FFF2-40B4-BE49-F238E27FC236}">
                <a16:creationId xmlns:a16="http://schemas.microsoft.com/office/drawing/2014/main" id="{2B07359C-F98A-4FAD-A340-B2CAACD8AC6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992" y="3950972"/>
            <a:ext cx="3333754" cy="1994553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F198A67-3F89-4182-8DEB-75C4C8200AC4}"/>
              </a:ext>
            </a:extLst>
          </p:cNvPr>
          <p:cNvSpPr/>
          <p:nvPr/>
        </p:nvSpPr>
        <p:spPr>
          <a:xfrm>
            <a:off x="8170610" y="870244"/>
            <a:ext cx="3393852" cy="5110291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endParaRPr lang="da-DK" sz="2600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" name="Gruppe 16">
            <a:extLst>
              <a:ext uri="{FF2B5EF4-FFF2-40B4-BE49-F238E27FC236}">
                <a16:creationId xmlns:a16="http://schemas.microsoft.com/office/drawing/2014/main" id="{75066834-9807-4B09-AE29-498796214B24}"/>
              </a:ext>
            </a:extLst>
          </p:cNvPr>
          <p:cNvGrpSpPr/>
          <p:nvPr/>
        </p:nvGrpSpPr>
        <p:grpSpPr>
          <a:xfrm>
            <a:off x="4413585" y="2258070"/>
            <a:ext cx="3593110" cy="3347910"/>
            <a:chOff x="425670" y="1776901"/>
            <a:chExt cx="10151954" cy="4933467"/>
          </a:xfrm>
        </p:grpSpPr>
        <p:graphicFrame>
          <p:nvGraphicFramePr>
            <p:cNvPr id="36" name="Diagram 9">
              <a:extLst>
                <a:ext uri="{FF2B5EF4-FFF2-40B4-BE49-F238E27FC236}">
                  <a16:creationId xmlns:a16="http://schemas.microsoft.com/office/drawing/2014/main" id="{4D462463-A0D2-471B-B728-7DC9FD59F53F}"/>
                </a:ext>
              </a:extLst>
            </p:cNvPr>
            <p:cNvGraphicFramePr/>
            <p:nvPr/>
          </p:nvGraphicFramePr>
          <p:xfrm>
            <a:off x="425670" y="1776901"/>
            <a:ext cx="9547973" cy="49334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37" name="Tekstboks 11">
              <a:extLst>
                <a:ext uri="{FF2B5EF4-FFF2-40B4-BE49-F238E27FC236}">
                  <a16:creationId xmlns:a16="http://schemas.microsoft.com/office/drawing/2014/main" id="{40BDBE16-722B-4FB8-B01D-6FC0AF3BB0FF}"/>
                </a:ext>
              </a:extLst>
            </p:cNvPr>
            <p:cNvSpPr txBox="1"/>
            <p:nvPr/>
          </p:nvSpPr>
          <p:spPr>
            <a:xfrm>
              <a:off x="5901048" y="2173558"/>
              <a:ext cx="3270471" cy="476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500" dirty="0">
                  <a:latin typeface="Verdana" panose="020B0604030504040204" pitchFamily="34" charset="0"/>
                  <a:ea typeface="Verdana" panose="020B0604030504040204" pitchFamily="34" charset="0"/>
                  <a:cs typeface="Avenir Book"/>
                </a:rPr>
                <a:t>Elektronik</a:t>
              </a:r>
            </a:p>
          </p:txBody>
        </p:sp>
        <p:sp>
          <p:nvSpPr>
            <p:cNvPr id="38" name="Tekstboks 14">
              <a:extLst>
                <a:ext uri="{FF2B5EF4-FFF2-40B4-BE49-F238E27FC236}">
                  <a16:creationId xmlns:a16="http://schemas.microsoft.com/office/drawing/2014/main" id="{338BC786-F5E2-483B-9930-DEFE61FB666B}"/>
                </a:ext>
              </a:extLst>
            </p:cNvPr>
            <p:cNvSpPr txBox="1"/>
            <p:nvPr/>
          </p:nvSpPr>
          <p:spPr>
            <a:xfrm>
              <a:off x="6441215" y="4459138"/>
              <a:ext cx="4136409" cy="476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500" dirty="0">
                  <a:latin typeface="Verdana" panose="020B0604030504040204" pitchFamily="34" charset="0"/>
                  <a:ea typeface="Verdana" panose="020B0604030504040204" pitchFamily="34" charset="0"/>
                  <a:cs typeface="Avenir Book"/>
                </a:rPr>
                <a:t>Telefoner</a:t>
              </a:r>
            </a:p>
          </p:txBody>
        </p:sp>
        <p:sp>
          <p:nvSpPr>
            <p:cNvPr id="39" name="Tekstboks 15">
              <a:extLst>
                <a:ext uri="{FF2B5EF4-FFF2-40B4-BE49-F238E27FC236}">
                  <a16:creationId xmlns:a16="http://schemas.microsoft.com/office/drawing/2014/main" id="{C8BF161F-5C69-4BC4-B6B2-4F013A41EC81}"/>
                </a:ext>
              </a:extLst>
            </p:cNvPr>
            <p:cNvSpPr txBox="1"/>
            <p:nvPr/>
          </p:nvSpPr>
          <p:spPr>
            <a:xfrm>
              <a:off x="7479144" y="5503029"/>
              <a:ext cx="2612569" cy="476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500" dirty="0">
                  <a:latin typeface="Verdana" panose="020B0604030504040204" pitchFamily="34" charset="0"/>
                  <a:ea typeface="Verdana" panose="020B0604030504040204" pitchFamily="34" charset="0"/>
                  <a:cs typeface="Avenir Book"/>
                </a:rPr>
                <a:t>Mad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DA856F-E15D-4F0C-92A9-868772D51E8B}"/>
              </a:ext>
            </a:extLst>
          </p:cNvPr>
          <p:cNvCxnSpPr/>
          <p:nvPr/>
        </p:nvCxnSpPr>
        <p:spPr>
          <a:xfrm>
            <a:off x="4648928" y="5605980"/>
            <a:ext cx="2950174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685DA9A-2E7D-4081-9C22-3DCF306A6318}"/>
              </a:ext>
            </a:extLst>
          </p:cNvPr>
          <p:cNvSpPr/>
          <p:nvPr/>
        </p:nvSpPr>
        <p:spPr>
          <a:xfrm>
            <a:off x="4583832" y="5605980"/>
            <a:ext cx="1152128" cy="295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2009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0A31666-3934-481A-B1D9-A68DF023EBC2}"/>
              </a:ext>
            </a:extLst>
          </p:cNvPr>
          <p:cNvSpPr/>
          <p:nvPr/>
        </p:nvSpPr>
        <p:spPr>
          <a:xfrm>
            <a:off x="6437367" y="5620094"/>
            <a:ext cx="1152128" cy="295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a-DK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878141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951AF4C-E6C6-40B7-A2A9-C6BBF4E3C4C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951AF4C-E6C6-40B7-A2A9-C6BBF4E3C4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812664D9-C2C8-4E64-A14C-C2D7D61F9E4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a-DK" sz="3600" b="1" dirty="0">
              <a:latin typeface="COOP" panose="02010504010101010104" pitchFamily="2" charset="0"/>
              <a:ea typeface="+mj-ea"/>
              <a:cs typeface="+mj-cs"/>
              <a:sym typeface="COOP" panose="02010504010101010104" pitchFamily="2" charset="0"/>
            </a:endParaRPr>
          </a:p>
        </p:txBody>
      </p:sp>
      <p:pic>
        <p:nvPicPr>
          <p:cNvPr id="21" name="Picture 6" descr="Billedresultat for black tabel surface">
            <a:extLst>
              <a:ext uri="{FF2B5EF4-FFF2-40B4-BE49-F238E27FC236}">
                <a16:creationId xmlns:a16="http://schemas.microsoft.com/office/drawing/2014/main" id="{1D08050E-DA53-43A8-9627-C55BC926D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C45FD0-D41A-44C0-84D8-F04D6A06F6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12776"/>
            <a:ext cx="12191998" cy="47525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ECC6D5-00BC-439D-8141-3E1478668127}"/>
              </a:ext>
            </a:extLst>
          </p:cNvPr>
          <p:cNvSpPr/>
          <p:nvPr/>
        </p:nvSpPr>
        <p:spPr>
          <a:xfrm>
            <a:off x="-168696" y="1412776"/>
            <a:ext cx="12817423" cy="4752528"/>
          </a:xfrm>
          <a:prstGeom prst="rect">
            <a:avLst/>
          </a:prstGeom>
          <a:solidFill>
            <a:schemeClr val="bg1">
              <a:alpha val="78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endParaRPr lang="da-DK" sz="2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D0248-C2D0-43AB-B349-38998458F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BE60C-6529-421B-A845-DD15027EA2C7}" type="slidenum">
              <a:rPr lang="da-DK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/>
              <a:t>8</a:t>
            </a:fld>
            <a:endParaRPr lang="da-DK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B06A608B-F59F-4336-8EFE-D453F990E4C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94120" y="6489682"/>
            <a:ext cx="1003760" cy="288315"/>
          </a:xfrm>
          <a:prstGeom prst="rect">
            <a:avLst/>
          </a:prstGeom>
        </p:spPr>
      </p:pic>
      <p:sp>
        <p:nvSpPr>
          <p:cNvPr id="24" name="Title 6">
            <a:extLst>
              <a:ext uri="{FF2B5EF4-FFF2-40B4-BE49-F238E27FC236}">
                <a16:creationId xmlns:a16="http://schemas.microsoft.com/office/drawing/2014/main" id="{EDDA847C-BD71-402F-809E-3A4E6A55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00" y="402586"/>
            <a:ext cx="11312799" cy="853141"/>
          </a:xfrm>
        </p:spPr>
        <p:txBody>
          <a:bodyPr anchor="ctr">
            <a:noAutofit/>
          </a:bodyPr>
          <a:lstStyle/>
          <a:p>
            <a:pPr algn="ctr"/>
            <a:r>
              <a:rPr lang="da-DK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2008 - 2013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1CB40B-565A-4EB0-A3FB-4ED63C31728E}"/>
              </a:ext>
            </a:extLst>
          </p:cNvPr>
          <p:cNvCxnSpPr/>
          <p:nvPr/>
        </p:nvCxnSpPr>
        <p:spPr>
          <a:xfrm>
            <a:off x="983432" y="1988840"/>
            <a:ext cx="0" cy="374441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3960882-7677-4CA0-8FF9-58353FFE3928}"/>
              </a:ext>
            </a:extLst>
          </p:cNvPr>
          <p:cNvCxnSpPr>
            <a:cxnSpLocks/>
          </p:cNvCxnSpPr>
          <p:nvPr/>
        </p:nvCxnSpPr>
        <p:spPr>
          <a:xfrm flipH="1">
            <a:off x="983432" y="5733256"/>
            <a:ext cx="1014474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06CFBC-5F7D-4820-A82F-57EC0AAFB520}"/>
              </a:ext>
            </a:extLst>
          </p:cNvPr>
          <p:cNvCxnSpPr/>
          <p:nvPr/>
        </p:nvCxnSpPr>
        <p:spPr>
          <a:xfrm>
            <a:off x="983432" y="4509120"/>
            <a:ext cx="986509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6F70708-FBCA-4F47-AF91-D68878957A4C}"/>
              </a:ext>
            </a:extLst>
          </p:cNvPr>
          <p:cNvCxnSpPr>
            <a:cxnSpLocks/>
          </p:cNvCxnSpPr>
          <p:nvPr/>
        </p:nvCxnSpPr>
        <p:spPr>
          <a:xfrm>
            <a:off x="983432" y="2492896"/>
            <a:ext cx="9865096" cy="2808313"/>
          </a:xfrm>
          <a:prstGeom prst="line">
            <a:avLst/>
          </a:prstGeom>
          <a:ln w="28575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AE66D2A-F632-4043-B4B2-ECA87E424C47}"/>
              </a:ext>
            </a:extLst>
          </p:cNvPr>
          <p:cNvSpPr/>
          <p:nvPr/>
        </p:nvSpPr>
        <p:spPr>
          <a:xfrm>
            <a:off x="4223792" y="2857223"/>
            <a:ext cx="3744412" cy="56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AVANCE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028BA9-55EA-49AB-824C-D7CBA94587A8}"/>
              </a:ext>
            </a:extLst>
          </p:cNvPr>
          <p:cNvSpPr/>
          <p:nvPr/>
        </p:nvSpPr>
        <p:spPr>
          <a:xfrm>
            <a:off x="4223792" y="4569580"/>
            <a:ext cx="3744412" cy="56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VOLUME</a:t>
            </a:r>
          </a:p>
        </p:txBody>
      </p:sp>
    </p:spTree>
    <p:extLst>
      <p:ext uri="{BB962C8B-B14F-4D97-AF65-F5344CB8AC3E}">
        <p14:creationId xmlns:p14="http://schemas.microsoft.com/office/powerpoint/2010/main" val="412771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A5D93CF-73CF-4005-863F-DA281280251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A5D93CF-73CF-4005-863F-DA28128025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933149C9-2E34-44EB-9290-2D53B7290A1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0" lang="da-DK" sz="24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OP" panose="02010504010101010104" pitchFamily="2" charset="0"/>
              <a:ea typeface="+mj-ea"/>
              <a:cs typeface="+mj-cs"/>
              <a:sym typeface="COOP" panose="02010504010101010104" pitchFamily="2" charset="0"/>
            </a:endParaRPr>
          </a:p>
        </p:txBody>
      </p:sp>
      <p:pic>
        <p:nvPicPr>
          <p:cNvPr id="11" name="Picture 6" descr="Billedresultat for black tabel surface">
            <a:extLst>
              <a:ext uri="{FF2B5EF4-FFF2-40B4-BE49-F238E27FC236}">
                <a16:creationId xmlns:a16="http://schemas.microsoft.com/office/drawing/2014/main" id="{EB475BFA-7AE4-4C2F-AC7B-6E608DB20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3A1A91A-5CC2-4E13-8653-800514E0C23C}"/>
              </a:ext>
            </a:extLst>
          </p:cNvPr>
          <p:cNvCxnSpPr/>
          <p:nvPr/>
        </p:nvCxnSpPr>
        <p:spPr>
          <a:xfrm>
            <a:off x="1015482" y="803038"/>
            <a:ext cx="1016103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Billede 17" descr="Skærmbillede 2014-10-12 kl. 17.59.54.png">
            <a:extLst>
              <a:ext uri="{FF2B5EF4-FFF2-40B4-BE49-F238E27FC236}">
                <a16:creationId xmlns:a16="http://schemas.microsoft.com/office/drawing/2014/main" id="{045E8EB2-55B4-4DD7-945F-5A4B4BE922A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360" y="188640"/>
            <a:ext cx="1239575" cy="122879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C1EF8282-2DE8-4179-A0BD-D110624A866D}"/>
              </a:ext>
            </a:extLst>
          </p:cNvPr>
          <p:cNvSpPr/>
          <p:nvPr/>
        </p:nvSpPr>
        <p:spPr>
          <a:xfrm>
            <a:off x="869013" y="2942211"/>
            <a:ext cx="2977935" cy="622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a-DK" sz="2800" b="1" dirty="0">
                <a:latin typeface="Verdana" panose="020B0604030504040204" pitchFamily="34" charset="0"/>
                <a:ea typeface="Verdana" panose="020B0604030504040204" pitchFamily="34" charset="0"/>
              </a:rPr>
              <a:t>2014 - 2017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A7A78E-464A-498D-B98E-A8D1B8E803CF}"/>
              </a:ext>
            </a:extLst>
          </p:cNvPr>
          <p:cNvSpPr/>
          <p:nvPr/>
        </p:nvSpPr>
        <p:spPr>
          <a:xfrm>
            <a:off x="4765995" y="2222171"/>
            <a:ext cx="2736300" cy="622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a-DK" sz="2800" b="1" dirty="0">
                <a:latin typeface="Verdana" panose="020B0604030504040204" pitchFamily="34" charset="0"/>
                <a:ea typeface="Verdana" panose="020B0604030504040204" pitchFamily="34" charset="0"/>
              </a:rPr>
              <a:t>2018 - 2020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F2D9729A-658A-4B77-9C1D-0370AC29B21E}"/>
              </a:ext>
            </a:extLst>
          </p:cNvPr>
          <p:cNvSpPr/>
          <p:nvPr/>
        </p:nvSpPr>
        <p:spPr>
          <a:xfrm rot="10800000">
            <a:off x="6600056" y="1504446"/>
            <a:ext cx="1656183" cy="4123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7919DA-0D9B-4036-82C9-02A100896458}"/>
              </a:ext>
            </a:extLst>
          </p:cNvPr>
          <p:cNvCxnSpPr>
            <a:cxnSpLocks/>
          </p:cNvCxnSpPr>
          <p:nvPr/>
        </p:nvCxnSpPr>
        <p:spPr>
          <a:xfrm>
            <a:off x="469900" y="3564246"/>
            <a:ext cx="37761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2B8169-37E2-467D-AEE8-32B14BE10C3C}"/>
              </a:ext>
            </a:extLst>
          </p:cNvPr>
          <p:cNvCxnSpPr>
            <a:cxnSpLocks/>
          </p:cNvCxnSpPr>
          <p:nvPr/>
        </p:nvCxnSpPr>
        <p:spPr>
          <a:xfrm>
            <a:off x="4246064" y="2844246"/>
            <a:ext cx="0" cy="720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76F393-DE10-4305-B8A4-CCB8D2B677DA}"/>
              </a:ext>
            </a:extLst>
          </p:cNvPr>
          <p:cNvCxnSpPr>
            <a:cxnSpLocks/>
          </p:cNvCxnSpPr>
          <p:nvPr/>
        </p:nvCxnSpPr>
        <p:spPr>
          <a:xfrm>
            <a:off x="4246064" y="2844246"/>
            <a:ext cx="37761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A0D2312-A5E1-49B5-91C8-CFEBFA546809}"/>
              </a:ext>
            </a:extLst>
          </p:cNvPr>
          <p:cNvCxnSpPr>
            <a:cxnSpLocks/>
          </p:cNvCxnSpPr>
          <p:nvPr/>
        </p:nvCxnSpPr>
        <p:spPr>
          <a:xfrm>
            <a:off x="8006535" y="2124166"/>
            <a:ext cx="0" cy="720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EBF63ED-08CE-4F9D-81EB-7DE9D186F598}"/>
              </a:ext>
            </a:extLst>
          </p:cNvPr>
          <p:cNvCxnSpPr>
            <a:cxnSpLocks/>
          </p:cNvCxnSpPr>
          <p:nvPr/>
        </p:nvCxnSpPr>
        <p:spPr>
          <a:xfrm>
            <a:off x="8006535" y="2124166"/>
            <a:ext cx="377616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4AFF5700-DA19-470B-B13C-5F1856F8FEA6}"/>
              </a:ext>
            </a:extLst>
          </p:cNvPr>
          <p:cNvSpPr/>
          <p:nvPr/>
        </p:nvSpPr>
        <p:spPr>
          <a:xfrm>
            <a:off x="8526466" y="1516256"/>
            <a:ext cx="2736300" cy="622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a-DK" sz="2800" b="1" dirty="0">
                <a:latin typeface="Verdana" panose="020B0604030504040204" pitchFamily="34" charset="0"/>
                <a:ea typeface="Verdana" panose="020B0604030504040204" pitchFamily="34" charset="0"/>
              </a:rPr>
              <a:t>2021 - 2024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15559D2-59A2-4591-A97C-55EE29D30411}"/>
              </a:ext>
            </a:extLst>
          </p:cNvPr>
          <p:cNvGrpSpPr/>
          <p:nvPr/>
        </p:nvGrpSpPr>
        <p:grpSpPr>
          <a:xfrm>
            <a:off x="543128" y="3705855"/>
            <a:ext cx="3608656" cy="586090"/>
            <a:chOff x="543128" y="4098683"/>
            <a:chExt cx="3608656" cy="586090"/>
          </a:xfrm>
        </p:grpSpPr>
        <p:pic>
          <p:nvPicPr>
            <p:cNvPr id="44" name="Content Placeholder 5">
              <a:extLst>
                <a:ext uri="{FF2B5EF4-FFF2-40B4-BE49-F238E27FC236}">
                  <a16:creationId xmlns:a16="http://schemas.microsoft.com/office/drawing/2014/main" id="{84362CCB-651E-4C19-8A1B-B87C502C9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6744" y="4098683"/>
              <a:ext cx="3604976" cy="58609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AAC8A0-2E13-43E0-8530-62A38A9BBC89}"/>
                </a:ext>
              </a:extLst>
            </p:cNvPr>
            <p:cNvSpPr/>
            <p:nvPr/>
          </p:nvSpPr>
          <p:spPr>
            <a:xfrm>
              <a:off x="543128" y="4098684"/>
              <a:ext cx="3608656" cy="586088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Madmanifest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48DB03-DF4E-492A-B22B-3E548F58F803}"/>
              </a:ext>
            </a:extLst>
          </p:cNvPr>
          <p:cNvGrpSpPr/>
          <p:nvPr/>
        </p:nvGrpSpPr>
        <p:grpSpPr>
          <a:xfrm>
            <a:off x="539509" y="4449123"/>
            <a:ext cx="3612212" cy="626844"/>
            <a:chOff x="539509" y="4777926"/>
            <a:chExt cx="3612212" cy="626844"/>
          </a:xfrm>
        </p:grpSpPr>
        <p:pic>
          <p:nvPicPr>
            <p:cNvPr id="36002" name="Picture 162" descr="Billedresultat for Coop medlemsprogram">
              <a:extLst>
                <a:ext uri="{FF2B5EF4-FFF2-40B4-BE49-F238E27FC236}">
                  <a16:creationId xmlns:a16="http://schemas.microsoft.com/office/drawing/2014/main" id="{88397827-4560-47AF-BF51-97EBAC9163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9509" y="4777926"/>
              <a:ext cx="3612212" cy="626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50753C4-2E65-4AFA-B9F6-F31B521F0B85}"/>
                </a:ext>
              </a:extLst>
            </p:cNvPr>
            <p:cNvSpPr/>
            <p:nvPr/>
          </p:nvSpPr>
          <p:spPr>
            <a:xfrm>
              <a:off x="539509" y="4777926"/>
              <a:ext cx="3612212" cy="626844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Nyt medlemsprogram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14B2CF4-E55E-4C59-A083-2CD08093F573}"/>
              </a:ext>
            </a:extLst>
          </p:cNvPr>
          <p:cNvGrpSpPr/>
          <p:nvPr/>
        </p:nvGrpSpPr>
        <p:grpSpPr>
          <a:xfrm>
            <a:off x="533481" y="5219173"/>
            <a:ext cx="3622559" cy="586091"/>
            <a:chOff x="533481" y="5625971"/>
            <a:chExt cx="3622559" cy="586091"/>
          </a:xfrm>
        </p:grpSpPr>
        <p:pic>
          <p:nvPicPr>
            <p:cNvPr id="36004" name="Picture 164" descr="Billedresultat for Coop hovedkontor">
              <a:extLst>
                <a:ext uri="{FF2B5EF4-FFF2-40B4-BE49-F238E27FC236}">
                  <a16:creationId xmlns:a16="http://schemas.microsoft.com/office/drawing/2014/main" id="{E8F4E075-3A15-424A-B4CC-3DD1EE768C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7"/>
            <a:stretch/>
          </p:blipFill>
          <p:spPr bwMode="auto">
            <a:xfrm>
              <a:off x="533481" y="5625971"/>
              <a:ext cx="3622559" cy="58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2AD39F3-6FE1-4FCD-A762-BFB891BF04E3}"/>
                </a:ext>
              </a:extLst>
            </p:cNvPr>
            <p:cNvSpPr/>
            <p:nvPr/>
          </p:nvSpPr>
          <p:spPr>
            <a:xfrm>
              <a:off x="533481" y="5625971"/>
              <a:ext cx="3622559" cy="586091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Et enklere Coop</a:t>
              </a:r>
            </a:p>
          </p:txBody>
        </p:sp>
      </p:grpSp>
      <p:pic>
        <p:nvPicPr>
          <p:cNvPr id="43" name="Graphic 42">
            <a:extLst>
              <a:ext uri="{FF2B5EF4-FFF2-40B4-BE49-F238E27FC236}">
                <a16:creationId xmlns:a16="http://schemas.microsoft.com/office/drawing/2014/main" id="{BAE69F6E-2FBC-4EB1-B759-60F4F9585B8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94120" y="6489682"/>
            <a:ext cx="1003760" cy="2883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7FCEF86-96DF-454D-8089-CC83A48135AE}"/>
              </a:ext>
            </a:extLst>
          </p:cNvPr>
          <p:cNvGrpSpPr/>
          <p:nvPr/>
        </p:nvGrpSpPr>
        <p:grpSpPr>
          <a:xfrm>
            <a:off x="4330086" y="5219173"/>
            <a:ext cx="3608117" cy="1172346"/>
            <a:chOff x="4329462" y="5445383"/>
            <a:chExt cx="3608117" cy="1172346"/>
          </a:xfrm>
        </p:grpSpPr>
        <p:pic>
          <p:nvPicPr>
            <p:cNvPr id="57" name="Picture 4" descr="Billedresultat for gammel gård">
              <a:extLst>
                <a:ext uri="{FF2B5EF4-FFF2-40B4-BE49-F238E27FC236}">
                  <a16:creationId xmlns:a16="http://schemas.microsoft.com/office/drawing/2014/main" id="{3FFAC35F-B257-4267-8230-74936A87A1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29462" y="5445383"/>
              <a:ext cx="3608117" cy="117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78B0544-BCB8-44E7-B61C-E1A5F9994219}"/>
                </a:ext>
              </a:extLst>
            </p:cNvPr>
            <p:cNvSpPr/>
            <p:nvPr/>
          </p:nvSpPr>
          <p:spPr>
            <a:xfrm>
              <a:off x="4329462" y="5445383"/>
              <a:ext cx="3608117" cy="1172346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ÉT COOP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6490709-59FC-49F5-9125-1B96B0E0C87B}"/>
              </a:ext>
            </a:extLst>
          </p:cNvPr>
          <p:cNvGrpSpPr/>
          <p:nvPr/>
        </p:nvGrpSpPr>
        <p:grpSpPr>
          <a:xfrm>
            <a:off x="4329817" y="2942211"/>
            <a:ext cx="3608656" cy="586090"/>
            <a:chOff x="543128" y="4098683"/>
            <a:chExt cx="3608656" cy="586090"/>
          </a:xfrm>
        </p:grpSpPr>
        <p:pic>
          <p:nvPicPr>
            <p:cNvPr id="42" name="Content Placeholder 5">
              <a:extLst>
                <a:ext uri="{FF2B5EF4-FFF2-40B4-BE49-F238E27FC236}">
                  <a16:creationId xmlns:a16="http://schemas.microsoft.com/office/drawing/2014/main" id="{D28DEA95-0BFF-4647-B839-13A303B11C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6744" y="4098683"/>
              <a:ext cx="3604976" cy="58609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24F1BB4-7356-4E52-857E-672BDA556A11}"/>
                </a:ext>
              </a:extLst>
            </p:cNvPr>
            <p:cNvSpPr/>
            <p:nvPr/>
          </p:nvSpPr>
          <p:spPr>
            <a:xfrm>
              <a:off x="543128" y="4098684"/>
              <a:ext cx="3608656" cy="586088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Madmanifest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DD3B37C-E4CB-49C4-8940-A53926745E72}"/>
              </a:ext>
            </a:extLst>
          </p:cNvPr>
          <p:cNvGrpSpPr/>
          <p:nvPr/>
        </p:nvGrpSpPr>
        <p:grpSpPr>
          <a:xfrm>
            <a:off x="4328039" y="3685478"/>
            <a:ext cx="3612212" cy="626844"/>
            <a:chOff x="539509" y="4777926"/>
            <a:chExt cx="3612212" cy="626844"/>
          </a:xfrm>
        </p:grpSpPr>
        <p:pic>
          <p:nvPicPr>
            <p:cNvPr id="47" name="Picture 162" descr="Billedresultat for Coop medlemsprogram">
              <a:extLst>
                <a:ext uri="{FF2B5EF4-FFF2-40B4-BE49-F238E27FC236}">
                  <a16:creationId xmlns:a16="http://schemas.microsoft.com/office/drawing/2014/main" id="{64BAEEFB-0C37-4800-A3E7-548296F1D1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9509" y="4777926"/>
              <a:ext cx="3612212" cy="626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A3DAB3-7D7F-46FA-A73D-83FE537533D8}"/>
                </a:ext>
              </a:extLst>
            </p:cNvPr>
            <p:cNvSpPr/>
            <p:nvPr/>
          </p:nvSpPr>
          <p:spPr>
            <a:xfrm>
              <a:off x="539509" y="4777926"/>
              <a:ext cx="3612212" cy="626844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Nyt medlemsprogram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064384-BCD5-44CB-BBD8-FFA3A0B1E0FE}"/>
              </a:ext>
            </a:extLst>
          </p:cNvPr>
          <p:cNvGrpSpPr/>
          <p:nvPr/>
        </p:nvGrpSpPr>
        <p:grpSpPr>
          <a:xfrm>
            <a:off x="4322865" y="4469499"/>
            <a:ext cx="3622559" cy="586091"/>
            <a:chOff x="533481" y="5625971"/>
            <a:chExt cx="3622559" cy="586091"/>
          </a:xfrm>
        </p:grpSpPr>
        <p:pic>
          <p:nvPicPr>
            <p:cNvPr id="50" name="Picture 164" descr="Billedresultat for Coop hovedkontor">
              <a:extLst>
                <a:ext uri="{FF2B5EF4-FFF2-40B4-BE49-F238E27FC236}">
                  <a16:creationId xmlns:a16="http://schemas.microsoft.com/office/drawing/2014/main" id="{2F522A27-FC7C-47C0-89A4-E65CE5036B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7"/>
            <a:stretch/>
          </p:blipFill>
          <p:spPr bwMode="auto">
            <a:xfrm>
              <a:off x="533481" y="5625971"/>
              <a:ext cx="3622559" cy="58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0B3C853-F0DC-46C2-9EFD-F3E3FD855778}"/>
                </a:ext>
              </a:extLst>
            </p:cNvPr>
            <p:cNvSpPr/>
            <p:nvPr/>
          </p:nvSpPr>
          <p:spPr>
            <a:xfrm>
              <a:off x="533481" y="5625971"/>
              <a:ext cx="3622559" cy="586091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Et enklere Coop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2F4F5DF-4C8F-466A-A166-7A66FD42BC36}"/>
              </a:ext>
            </a:extLst>
          </p:cNvPr>
          <p:cNvSpPr/>
          <p:nvPr/>
        </p:nvSpPr>
        <p:spPr>
          <a:xfrm>
            <a:off x="6564052" y="1434923"/>
            <a:ext cx="1728189" cy="404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dag</a:t>
            </a:r>
          </a:p>
        </p:txBody>
      </p:sp>
    </p:spTree>
    <p:extLst>
      <p:ext uri="{BB962C8B-B14F-4D97-AF65-F5344CB8AC3E}">
        <p14:creationId xmlns:p14="http://schemas.microsoft.com/office/powerpoint/2010/main" val="6065476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YdyEmOQiGEUEW.xoIC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enGnAPxfZUF3fSnr4mD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p8eUNzUobQhgPmiwl8Y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wijAUFOh_1myc1VETCV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wijAUFOh_1myc1VETC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8wzpK0SB2BnaJo3b8jh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8wzpK0SB2BnaJo3b8jh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8wzpK0SB2BnaJo3b8jh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p8eUNzUobQhgPmiwl8Y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3XioYQUhqX4sGItQq2V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Y3XioYQUhqX4sGItQq2V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p8eUNzUobQhgPmiwl8Y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1MckyTQYKIYa.xN_C5s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lVhmZIUB1H9C1QokvblH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r3K3dyvMgckC14UpMIEg"/>
</p:tagLst>
</file>

<file path=ppt/theme/theme1.xml><?xml version="1.0" encoding="utf-8"?>
<a:theme xmlns:a="http://schemas.openxmlformats.org/drawingml/2006/main" name="Office Theme">
  <a:themeElements>
    <a:clrScheme name="COOP">
      <a:dk1>
        <a:srgbClr val="000000"/>
      </a:dk1>
      <a:lt1>
        <a:srgbClr val="FFFFFF"/>
      </a:lt1>
      <a:dk2>
        <a:srgbClr val="C31414"/>
      </a:dk2>
      <a:lt2>
        <a:srgbClr val="FFFFFF"/>
      </a:lt2>
      <a:accent1>
        <a:srgbClr val="C31414"/>
      </a:accent1>
      <a:accent2>
        <a:srgbClr val="8B1419"/>
      </a:accent2>
      <a:accent3>
        <a:srgbClr val="000000"/>
      </a:accent3>
      <a:accent4>
        <a:srgbClr val="636363"/>
      </a:accent4>
      <a:accent5>
        <a:srgbClr val="BABABA"/>
      </a:accent5>
      <a:accent6>
        <a:srgbClr val="EBEBEB"/>
      </a:accent6>
      <a:hlink>
        <a:srgbClr val="000000"/>
      </a:hlink>
      <a:folHlink>
        <a:srgbClr val="000000"/>
      </a:folHlink>
    </a:clrScheme>
    <a:fontScheme name="COOP">
      <a:majorFont>
        <a:latin typeface="COOP"/>
        <a:ea typeface=""/>
        <a:cs typeface=""/>
      </a:majorFont>
      <a:minorFont>
        <a:latin typeface="COOP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3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586C6286C6E3478D2FB6EA8F814788" ma:contentTypeVersion="7" ma:contentTypeDescription="Create a new document." ma:contentTypeScope="" ma:versionID="14253276d7797702e7b883183fbb77ad">
  <xsd:schema xmlns:xsd="http://www.w3.org/2001/XMLSchema" xmlns:xs="http://www.w3.org/2001/XMLSchema" xmlns:p="http://schemas.microsoft.com/office/2006/metadata/properties" xmlns:ns3="5d720a59-ba23-4bce-b7d4-5ca4c7ee44e6" targetNamespace="http://schemas.microsoft.com/office/2006/metadata/properties" ma:root="true" ma:fieldsID="d8df4294a27440629cade6db88c1ddfb" ns3:_="">
    <xsd:import namespace="5d720a59-ba23-4bce-b7d4-5ca4c7ee44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20a59-ba23-4bce-b7d4-5ca4c7ee44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80FAED-7BBF-4A3F-92BE-4F4ABE8FA7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720a59-ba23-4bce-b7d4-5ca4c7ee44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179A6C-3DC5-426F-95A8-662AE434FE97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5d720a59-ba23-4bce-b7d4-5ca4c7ee44e6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46B8F88-A9E2-42E3-A022-BF75A25008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6948</TotalTime>
  <Words>323</Words>
  <Application>Microsoft Office PowerPoint</Application>
  <PresentationFormat>Widescreen</PresentationFormat>
  <Paragraphs>103</Paragraphs>
  <Slides>16</Slides>
  <Notes>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4" baseType="lpstr">
      <vt:lpstr>Symbol</vt:lpstr>
      <vt:lpstr>Verdana</vt:lpstr>
      <vt:lpstr>Arial</vt:lpstr>
      <vt:lpstr>Calibri</vt:lpstr>
      <vt:lpstr>COOP Light</vt:lpstr>
      <vt:lpstr>COOP</vt:lpstr>
      <vt:lpstr>Office Theme</vt:lpstr>
      <vt:lpstr>think-cell Slide</vt:lpstr>
      <vt:lpstr>Velkommen til Årsmøde / Generalforsamling  i ”butik”</vt:lpstr>
      <vt:lpstr>Agenda</vt:lpstr>
      <vt:lpstr>Butikkens resultater</vt:lpstr>
      <vt:lpstr>Begivenheder i vores varehus</vt:lpstr>
      <vt:lpstr>Kundemeterundersøgelsen 2019</vt:lpstr>
      <vt:lpstr>Status fra Coop</vt:lpstr>
      <vt:lpstr>PowerPoint-præsentation</vt:lpstr>
      <vt:lpstr>2008 - 2013</vt:lpstr>
      <vt:lpstr>PowerPoint-præsentation</vt:lpstr>
      <vt:lpstr>PowerPoint-præsentation</vt:lpstr>
      <vt:lpstr>PowerPoint-præsentation</vt:lpstr>
      <vt:lpstr>DIGITALISERING</vt:lpstr>
      <vt:lpstr>Status fra kæden</vt:lpstr>
      <vt:lpstr>I 2019 er vi lykkedes rigtig godt med…</vt:lpstr>
      <vt:lpstr>3 nye delkoncepter udrullet i hele kæden…</vt:lpstr>
      <vt:lpstr>Eventuelt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Bach</dc:creator>
  <cp:lastModifiedBy>Scheibel, June Risum</cp:lastModifiedBy>
  <cp:revision>174</cp:revision>
  <dcterms:created xsi:type="dcterms:W3CDTF">2018-11-23T19:32:59Z</dcterms:created>
  <dcterms:modified xsi:type="dcterms:W3CDTF">2020-02-21T09:16:42Z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0x010100A9586C6286C6E3478D2FB6EA8F814788</vt:lpwstr>
  </property>
</Properties>
</file>