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1" r:id="rId2"/>
    <p:sldId id="280" r:id="rId3"/>
    <p:sldId id="2147473131" r:id="rId4"/>
    <p:sldId id="2147473132" r:id="rId5"/>
    <p:sldId id="2147473133" r:id="rId6"/>
    <p:sldId id="273" r:id="rId7"/>
    <p:sldId id="2147473135" r:id="rId8"/>
    <p:sldId id="2147473136" r:id="rId9"/>
    <p:sldId id="312" r:id="rId10"/>
    <p:sldId id="277" r:id="rId11"/>
    <p:sldId id="315" r:id="rId12"/>
    <p:sldId id="2147473127" r:id="rId13"/>
    <p:sldId id="2147473137" r:id="rId14"/>
    <p:sldId id="2147473126" r:id="rId15"/>
    <p:sldId id="2147473138" r:id="rId16"/>
    <p:sldId id="2147473139" r:id="rId17"/>
    <p:sldId id="2147473140" r:id="rId18"/>
    <p:sldId id="2147473141" r:id="rId19"/>
    <p:sldId id="317" r:id="rId20"/>
    <p:sldId id="313" r:id="rId21"/>
    <p:sldId id="314" r:id="rId22"/>
    <p:sldId id="2147473122" r:id="rId23"/>
    <p:sldId id="2147473142" r:id="rId24"/>
    <p:sldId id="2147473143" r:id="rId25"/>
    <p:sldId id="2147473123" r:id="rId26"/>
    <p:sldId id="2147473144" r:id="rId27"/>
    <p:sldId id="2147473120" r:id="rId28"/>
    <p:sldId id="2147473145" r:id="rId29"/>
    <p:sldId id="316" r:id="rId30"/>
    <p:sldId id="2147473147" r:id="rId31"/>
    <p:sldId id="2147473148" r:id="rId32"/>
    <p:sldId id="2147473149" r:id="rId33"/>
    <p:sldId id="2147473124" r:id="rId34"/>
    <p:sldId id="318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A08D-63A7-4300-85AD-7DC7C05D2735}" type="datetimeFigureOut">
              <a:rPr lang="da-DK" smtClean="0"/>
              <a:t>24-03-2026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1B302-C0E6-41F8-9A88-876A5E7B57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721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CC44-AA05-6FE7-218E-0797C343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66778-F408-C822-2FAD-B58E3C1A2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69BBA-4BEE-B213-5439-06C514FE2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54B5-3494-4F24-711C-6A0A1674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743B-5291-13A1-58E8-0FA80BD9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C308D-5FBD-89C7-3B3A-5ECBF5DF3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B7A25-7725-DBB9-E3B4-9A62D0213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C0E2-6564-7B7D-0C9A-BF766BDB5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4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3B61BD14-B383-DFAE-6A49-5BB15387EC3D}"/>
              </a:ext>
            </a:extLst>
          </p:cNvPr>
          <p:cNvGrpSpPr/>
          <p:nvPr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26BD6A9-6DB7-5D84-2FC4-1F1B6653AF20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51602B6-B27E-E5BB-6E5C-32BD6C6DB94B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F91172-421A-C1A8-BE3E-90CFBA75906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69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222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8A0DC-4F45-8CB0-1FAD-33D814F77E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36595" y="2925465"/>
            <a:ext cx="8615375" cy="3093198"/>
          </a:xfrm>
        </p:spPr>
        <p:txBody>
          <a:bodyPr numCol="2" spcCol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</a:t>
            </a:r>
            <a:r>
              <a:rPr lang="en-GB" dirty="0" err="1"/>
              <a:t>kolonner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48BE3-6C74-0918-4E9B-B66387061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DD10F5-F0FF-03E8-5773-20A9700D77E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754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736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494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72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657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42FDEEF-F547-25FE-336B-1D554CA2B75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41066" y="1028700"/>
            <a:ext cx="4436533" cy="49911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2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D370096-2E82-3BF8-1E24-0600BF3B5EB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14401" y="1038864"/>
            <a:ext cx="4436533" cy="49809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1471449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224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047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864A2065-6E4E-1A75-F4F2-91B0BBDB11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D8DF580-ABF0-16B4-982A-0EB25B610A4C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A4097E-C6CA-C144-4004-6737C59362D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4DE7B2A-ED60-D13A-2827-49F430F7F64F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F8FE8C9-AD8D-68BC-02B5-03E3A34281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3969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1112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432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888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14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94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 dirty="0"/>
              <a:t> 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4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5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2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303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1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03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74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BC7039-22FD-A9F0-03DC-2B9848BE3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010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D6F7-73F5-3F61-666F-CF481730A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679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C5FD0-0979-FDB6-217D-71A55FF38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6371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B097F-08D9-2DF7-02C7-0F31FA387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787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E9387215-0B4F-F0C8-B76D-C477E2952DFD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FF91B95-4307-EBE1-674F-667F4A838B4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FE44FF9-F622-30AE-6827-0BE27BC1467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EBCCCB-370B-7F72-C854-4D578A0E20F1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03229F-DD4D-2185-A99C-5D226C2CBA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91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3E5B8-5BDA-1024-A0FB-62A07905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171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D591AC-F621-E443-96E7-935F80FFF2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6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819A3-7BCF-0A0C-8ECB-BC3C24C40D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2064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FE422-F403-01B0-D8EE-340FC4ED1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7D619-3C66-EFAF-F616-7D82D3672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646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/>
              <a:t>TAK</a:t>
            </a:r>
            <a:r>
              <a:rPr lang="en-US" sz="9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6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>
                <a:solidFill>
                  <a:schemeClr val="bg2"/>
                </a:solidFill>
              </a:rPr>
              <a:t>TAK</a:t>
            </a:r>
            <a:r>
              <a:rPr lang="en-US" sz="95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49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BC369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rgbClr val="EBC369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/>
              <a:pPr/>
              <a:t>‹nr.›</a:t>
            </a:fld>
            <a:r>
              <a:rPr lang="da-DK"/>
              <a:t>   Strategi 2024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D5B42B-07AE-B972-A68D-515C8F5AA48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89414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400" cap="all" baseline="0">
                <a:solidFill>
                  <a:srgbClr val="F0E5C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CF277-D450-811B-8D5B-ABEBA6C4417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9413" y="2925883"/>
            <a:ext cx="5503387" cy="3052254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rgbClr val="EBC3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12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9629682-9E6E-D9E5-DAEB-0E1386F2A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CC2E4D27-CF42-F764-A4E2-F808CDDC6F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5CCC00-29A2-1D3B-5FD1-84C9606CC74F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BBD082-9F6D-D446-0CC0-86EDFB44167F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9868224-263E-DE66-1112-B860E4FA411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E3CA2DA-5151-25B1-7D5E-2BA412BBA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676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1E1367D-A1E8-AC81-B536-4FA7355146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37A0287F-4367-C1D4-F4D3-E36492AA7359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E9577CC-499C-E42F-A874-174342D65305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BD32AB6-503F-01FA-09A7-0AA6DBBC147E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76F272-2FB7-2F65-93F0-5394E96638B7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B7D13D3-3CD3-D462-02F1-B026E4B63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458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og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68B0471-0D20-31B9-2AE1-16557FFC9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2BD29884-CE9E-1B73-80AD-475E95EFF19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2EE2DF-8720-F75D-9C52-32FF4AD2FDE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9F71F2-22A8-1C7A-289A-4AFD1DEEE47A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C38A-1D78-41AF-875D-3B1AEEC3667E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B4245CC-2D97-A542-5334-B2C8F19BE9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763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2430" y="2675947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9EFFEC-18DC-B458-872D-99CD828F349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72430" y="3271693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6AE3A8-9CBE-6EA3-95DC-DCDD2C4CDF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72429" y="386743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26E-62A6-15D1-12F6-532D0436388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72429" y="4463184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85DFBA-C4F7-48DD-947D-520A1FCBDC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72429" y="505892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5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E9FAE5-D753-4D03-E453-0458909E267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72429" y="5654675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6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70B4ADD-0740-7A69-51C9-477F6B4C0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8470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A7A5DDF-8AD7-6AF8-938F-DEA14C7E07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8470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D33DA7E-3668-80BF-A46F-F9A079D612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470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DCC532D5-6BCD-2643-81F1-0A07A6ABD7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470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5A3C3E16-E9C0-30CC-7B67-2E5D7DDEEF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8470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19698AE0-C98C-F362-5C92-B0B665AEB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8470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62875C0-7E71-E125-1ACE-5A0FFE9F058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35161" y="2675947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7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AB29BB3-72B3-08FC-A106-B75B2D098DC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35161" y="3271693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8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79EFBE0-9967-C12D-BD62-3E3B02D9F2BB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635160" y="386743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9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1ECE1FA-3B09-6F67-248D-FD4BA2371B31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635160" y="4463184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BD9939D-149D-2441-BE86-8A2469F8ACAF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635160" y="505892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11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D8F34A88-C3D0-61E4-E333-C6BE900104D2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635160" y="5654675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12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F7723869-21A7-1B42-A713-C7DB0E4498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1201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2FA4C5B-E5A6-641E-A4EE-628E1F4FD6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11201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69D59D98-039E-29B2-F214-CD44420EE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1201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D6EFA968-A3EE-0A08-24E9-770F8D0EFB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201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9EF9B02F-797A-1082-0D0F-9C10453332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11201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F355E901-7B55-3F67-649B-36C0DC91AE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11201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49468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F93F6D-B8DB-99DE-B4EB-E5CE3657E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2465388"/>
            <a:ext cx="8831263" cy="327025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  <a:lvl2pPr marL="800100" indent="-342900">
              <a:buAutoNum type="arabicPeriod"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kapitler</a:t>
            </a:r>
            <a:endParaRPr lang="en-US" dirty="0"/>
          </a:p>
          <a:p>
            <a:pPr lvl="1"/>
            <a:r>
              <a:rPr lang="en-US" dirty="0" err="1"/>
              <a:t>Kapitel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47469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B8D3D2-2E7F-0BA5-ECA3-FB0A40EC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6625" y="6351516"/>
            <a:ext cx="1864807" cy="331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ABF11C8-6E16-F69F-0A3D-2030D3C02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8748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38D30-3712-3AEF-0091-860C6D81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30" y="709836"/>
            <a:ext cx="11488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F4EA2-8FDD-34F8-CA5C-7B00CC34D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730" y="2125875"/>
            <a:ext cx="11488702" cy="389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CBB4C-4102-D628-9339-59A05B45C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285D-8CF8-40DD-47B2-6FA9B4F7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745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i="0" kern="1200" spc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oopforum.dk/medlemsraads-og-bestyrelsesarbejde/medlemsmoeder-og-generalforsamlinger/foer-medlemsmoedet/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8CD0D-6DB4-EDA9-8547-9996BF660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2393" y="5926038"/>
            <a:ext cx="6907213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bg2"/>
                </a:solidFill>
              </a:rPr>
              <a:t>[</a:t>
            </a:r>
            <a:r>
              <a:rPr lang="en-US" sz="1800" b="1" dirty="0" err="1">
                <a:solidFill>
                  <a:schemeClr val="bg2"/>
                </a:solidFill>
              </a:rPr>
              <a:t>Indsæt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err="1">
                <a:solidFill>
                  <a:schemeClr val="bg2"/>
                </a:solidFill>
              </a:rPr>
              <a:t>butiksnavn</a:t>
            </a:r>
            <a:r>
              <a:rPr lang="en-US" sz="1800" b="1" dirty="0">
                <a:solidFill>
                  <a:schemeClr val="bg2"/>
                </a:solidFill>
              </a:rPr>
              <a:t>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0D88E-D779-B5FB-1C3E-66A9C55A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893347"/>
            <a:ext cx="9644062" cy="3678540"/>
          </a:xfrm>
          <a:solidFill>
            <a:srgbClr val="3B1A28">
              <a:alpha val="41961"/>
            </a:srgbClr>
          </a:solidFill>
        </p:spPr>
        <p:txBody>
          <a:bodyPr>
            <a:normAutofit/>
          </a:bodyPr>
          <a:lstStyle/>
          <a:p>
            <a:r>
              <a:rPr lang="da-DK" noProof="0" dirty="0">
                <a:solidFill>
                  <a:srgbClr val="EBC369"/>
                </a:solidFill>
              </a:rPr>
              <a:t>Velkommen til </a:t>
            </a:r>
            <a:r>
              <a:rPr lang="da-DK" dirty="0">
                <a:solidFill>
                  <a:srgbClr val="EBC369"/>
                </a:solidFill>
              </a:rPr>
              <a:t>generalforsamling</a:t>
            </a:r>
            <a:r>
              <a:rPr lang="da-DK" noProof="0" dirty="0">
                <a:solidFill>
                  <a:srgbClr val="EBC369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7568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cery bag on a bicycle&#10;&#10;AI-generated content may be incorrect.">
            <a:extLst>
              <a:ext uri="{FF2B5EF4-FFF2-40B4-BE49-F238E27FC236}">
                <a16:creationId xmlns:a16="http://schemas.microsoft.com/office/drawing/2014/main" id="{B415083F-5BD0-F44B-D5CA-923E69851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479E-FEF2-CFAE-B97C-E70B386C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[Indsæt nyt fra butikken/kampagner/ombygninger mm. fra året]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Beretning fra bestyrelsen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148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1E2AD-3DC1-CB28-2714-819CE110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CBA8B-5E20-130D-0158-EB50A1FD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66945-F275-AE95-6A5E-3924B666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FAD1A-19F2-A9CA-1569-2CC9F9316F6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Beretning fra bestyrelsen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C8EF0-6A3B-E15F-A4AE-FD67832AE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9ADAE-CA73-CFFB-96DC-221FD4338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[Indsæt nyt fra butikken/kampagner/ombygninger mm. fra året]</a:t>
            </a:r>
          </a:p>
          <a:p>
            <a:endParaRPr lang="da-DK" sz="1800" noProof="0" dirty="0"/>
          </a:p>
        </p:txBody>
      </p:sp>
      <p:pic>
        <p:nvPicPr>
          <p:cNvPr id="8" name="Picture Placeholder 8" descr="A person holding a bunch of carrots&#10;&#10;AI-generated content may be incorrect.">
            <a:extLst>
              <a:ext uri="{FF2B5EF4-FFF2-40B4-BE49-F238E27FC236}">
                <a16:creationId xmlns:a16="http://schemas.microsoft.com/office/drawing/2014/main" id="{DCC41D17-6632-1410-B48E-7B6C274193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44103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ED87-678E-3F39-17FB-E464C498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DEF5-E48E-DAAE-5173-05857A74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 fontScale="90000"/>
          </a:bodyPr>
          <a:lstStyle/>
          <a:p>
            <a:r>
              <a:rPr lang="da-DK" dirty="0"/>
              <a:t>Godkendelse af årsrapport, herunder bestyrelsens meddelelse om årets resultatdisponering 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6D2D-A200-A181-2994-63BCD701609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56400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612E-65BE-A4B3-0D7C-C21C2BC6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A9681-7BF3-39A5-32C8-0ECDB728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5CBEC-812B-73BB-AF80-4B3A81BC5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C70C7-62B6-D59C-004B-2BFEB8FE4AB5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dirty="0"/>
              <a:t>Godkendelse af Årsrapport</a:t>
            </a:r>
            <a:endParaRPr lang="da-DK" noProof="0" dirty="0"/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C31E4-409F-B21B-829D-C66F98598F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6DFEC-8F17-642A-EB91-20624E7D6C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relevant tekst]</a:t>
            </a:r>
          </a:p>
        </p:txBody>
      </p:sp>
      <p:pic>
        <p:nvPicPr>
          <p:cNvPr id="11" name="Pladsholder til billede 10" descr="Lommeregnertastatur">
            <a:extLst>
              <a:ext uri="{FF2B5EF4-FFF2-40B4-BE49-F238E27FC236}">
                <a16:creationId xmlns:a16="http://schemas.microsoft.com/office/drawing/2014/main" id="{03CDBC93-BFDD-834F-68F4-316564E939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17" r="36649"/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4441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9A05-37AA-4162-2410-6504175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0508-65E8-FCA2-9A2C-95B8E162A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Forslag fra bestyrelsen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FC914-0AA1-26E9-1D68-200A882354C9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68009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5EE69-5F32-5ADD-BCE3-256C1F91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12B40-7E68-0D4F-9E0F-F050BB87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8813C-FB56-C944-A0BB-7D5D1D321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1BF55-E714-1A7C-E23E-DAD81CD1D7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Forslag fra bestyrelsen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4254CB-D580-41FD-05BC-7F0EC9639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128661-4A81-0611-1A35-D00152939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[Forslag fra bestyrelsen]</a:t>
            </a:r>
          </a:p>
          <a:p>
            <a:endParaRPr lang="da-DK" sz="1800" noProof="0" dirty="0"/>
          </a:p>
        </p:txBody>
      </p:sp>
      <p:pic>
        <p:nvPicPr>
          <p:cNvPr id="11" name="Pladsholder til billede 10" descr="Honningbi indsamler nektar">
            <a:extLst>
              <a:ext uri="{FF2B5EF4-FFF2-40B4-BE49-F238E27FC236}">
                <a16:creationId xmlns:a16="http://schemas.microsoft.com/office/drawing/2014/main" id="{22DE4F1A-047C-90BB-233A-C9B9C109A6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7294" r="10276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896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E468-BBC6-2FD0-D1A9-EEA95095F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ADA8-7144-6777-D166-52528825D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Indkomne forslag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E033C-4FC5-720E-8B93-E9CDF4437836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06332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1232A-2FDA-FD20-8944-19509D88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872FF-0B37-A01D-510E-C6A1A7BD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B1075-8481-1F1B-3D51-253586201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E8C50-C259-4D6D-2944-9E102ABA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[indkomne forslag]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968CD5-00A5-05DE-47C0-FDEC6488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7E0D34-CA35-A1E6-E931-F859683819B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Indkomne forslag</a:t>
            </a:r>
            <a:endParaRPr lang="da-DK" noProof="0" dirty="0"/>
          </a:p>
        </p:txBody>
      </p:sp>
      <p:pic>
        <p:nvPicPr>
          <p:cNvPr id="11" name="Pladsholder til billede 10" descr="Bogstaver i hylder">
            <a:extLst>
              <a:ext uri="{FF2B5EF4-FFF2-40B4-BE49-F238E27FC236}">
                <a16:creationId xmlns:a16="http://schemas.microsoft.com/office/drawing/2014/main" id="{420D5D9B-3366-CFA4-0F33-FDDF0DFF18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426" r="20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33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78AA-1194-FAC9-E240-0FF068E35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CCFE-EB3C-2FB0-F068-618DED8A69C7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051356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F7CF4-DC40-E44E-C97F-7BA3DA52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4E8C95-6532-FDCB-AC25-0F2D2DCE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BB90D-0832-CA2E-A739-0516487D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3B65-85EC-034C-0353-81B6A1211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2475065"/>
            <a:ext cx="9179277" cy="4004333"/>
          </a:xfrm>
        </p:spPr>
        <p:txBody>
          <a:bodyPr>
            <a:normAutofit/>
          </a:bodyPr>
          <a:lstStyle/>
          <a:p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Krav til kandidater (jf. vedtægterne):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noProof="0" dirty="0"/>
              <a:t>Indsæt</a:t>
            </a:r>
            <a:r>
              <a:rPr lang="da-DK" dirty="0"/>
              <a:t> 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noProof="0" dirty="0"/>
              <a:t>(Indsæt relevant info)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09F0CD-5100-E572-1D6A-7DFD681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1038863"/>
            <a:ext cx="8168209" cy="1325563"/>
          </a:xfrm>
        </p:spPr>
        <p:txBody>
          <a:bodyPr>
            <a:normAutofit fontScale="90000"/>
          </a:bodyPr>
          <a:lstStyle/>
          <a:p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Valg: Hvordan stiller man op </a:t>
            </a:r>
            <a:b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til bestyrelsen?</a:t>
            </a:r>
            <a:br>
              <a:rPr lang="da-DK" sz="4400" kern="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F6535-CE1B-C7FD-580F-3495097F281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Valg til bestyrelsen</a:t>
            </a:r>
          </a:p>
        </p:txBody>
      </p:sp>
      <p:pic>
        <p:nvPicPr>
          <p:cNvPr id="8" name="Billede 7" descr="Et billede, der indeholder person, finger, hånd, udendørs&#10;&#10;AI-genereret indhold kan være ukorrekt.">
            <a:extLst>
              <a:ext uri="{FF2B5EF4-FFF2-40B4-BE49-F238E27FC236}">
                <a16:creationId xmlns:a16="http://schemas.microsoft.com/office/drawing/2014/main" id="{3509E4FC-A111-E783-8F0A-3C0DDFA4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68"/>
          <a:stretch>
            <a:fillRect/>
          </a:stretch>
        </p:blipFill>
        <p:spPr>
          <a:xfrm>
            <a:off x="7772403" y="0"/>
            <a:ext cx="6720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8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A5945-E614-5FC3-DFB5-3F990C20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368D5-5EA4-DD14-4DE8-1621533D7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632B3-FE5B-980F-9D8E-87C0BC0674C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B43EC-44A8-6A3E-7F4C-A91C71CBE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3"/>
            <a:ext cx="4667546" cy="1863725"/>
          </a:xfrm>
        </p:spPr>
        <p:txBody>
          <a:bodyPr>
            <a:normAutofit fontScale="85000" lnSpcReduction="10000"/>
          </a:bodyPr>
          <a:lstStyle/>
          <a:p>
            <a:r>
              <a:rPr lang="da-DK" noProof="0" dirty="0"/>
              <a:t>Velkomst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9BE4A7-EC33-CE5E-685E-FF229E89B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noProof="0" dirty="0"/>
              <a:t>[Indsæt navn og titel på den som har ordet]</a:t>
            </a:r>
          </a:p>
          <a:p>
            <a:endParaRPr lang="da-DK" noProof="0" dirty="0"/>
          </a:p>
        </p:txBody>
      </p:sp>
      <p:pic>
        <p:nvPicPr>
          <p:cNvPr id="11" name="Pladsholder til billede 10" descr="Barne aflevere en Æble">
            <a:extLst>
              <a:ext uri="{FF2B5EF4-FFF2-40B4-BE49-F238E27FC236}">
                <a16:creationId xmlns:a16="http://schemas.microsoft.com/office/drawing/2014/main" id="{2826319C-B607-360E-2A38-3E358701CA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952" r="12742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8952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479E-FEF2-CFAE-B97C-E70B386C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 Light" pitchFamily="2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781033"/>
            <a:ext cx="6133257" cy="4038103"/>
          </a:xfrm>
        </p:spPr>
        <p:txBody>
          <a:bodyPr>
            <a:normAutofit/>
          </a:bodyPr>
          <a:lstStyle/>
          <a:p>
            <a:r>
              <a:rPr lang="da-DK" sz="1200" kern="100" dirty="0">
                <a:solidFill>
                  <a:srgbClr val="3413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kern="100" dirty="0">
              <a:solidFill>
                <a:srgbClr val="3413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3413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F.eks. Kandidatpræsentation m.m.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3413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(Indsæt relevant info)</a:t>
            </a:r>
            <a:endParaRPr lang="da-DK" sz="2000" kern="100" dirty="0">
              <a:solidFill>
                <a:srgbClr val="34132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4" y="1038864"/>
            <a:ext cx="6441534" cy="742169"/>
          </a:xfrm>
        </p:spPr>
        <p:txBody>
          <a:bodyPr>
            <a:normAutofit fontScale="90000"/>
          </a:bodyPr>
          <a:lstStyle/>
          <a:p>
            <a:r>
              <a:rPr lang="da-DK" sz="4400" b="1" kern="100" dirty="0">
                <a:solidFill>
                  <a:srgbClr val="3413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Hvordan foregår valget?</a:t>
            </a:r>
            <a:br>
              <a:rPr lang="da-DK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Valg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bestyrelsen</a:t>
            </a:r>
            <a:endParaRPr lang="en-US" dirty="0"/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0BDE7C10-B898-2329-5D37-6FBC077F39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6" b="-234"/>
          <a:stretch>
            <a:fillRect/>
          </a:stretch>
        </p:blipFill>
        <p:spPr>
          <a:xfrm>
            <a:off x="7464778" y="0"/>
            <a:ext cx="4727223" cy="6858000"/>
          </a:xfrm>
          <a:prstGeom prst="rect">
            <a:avLst/>
          </a:prstGeom>
          <a:solidFill>
            <a:srgbClr val="FFFFFF">
              <a:lumMod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7988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78F036-020D-9EF6-1AFB-BBDF5748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28364D-CFFB-84D5-EA47-022682D7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F140F6-2FD2-34B2-14C8-A6097A59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Navne på kandidater til bestyrelsen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70D05-2068-67BF-083F-7E2FB5442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386183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511740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A036-77D4-074C-91B8-DB51A4A1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52133-A14D-E8D3-CD71-A360B636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FFB29-DCCA-019F-E38B-940052290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38CAD-F684-0153-0B6F-33C730CE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 - resultat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17940-96F9-FDB9-05A7-4BD4850B2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129228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A931-50E5-4C1B-2943-279A0AE17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BB827F-FC44-2ACE-965B-68AC83C8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861AA2-FD1D-D2B0-3282-8E075295F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CB021A-97A6-1799-FD95-484DB9EE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Navne på kandidater til suppleant rollen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DFAF2-9A7E-D6B2-449B-4C3E6B07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386183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64037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5A5A4-2B1D-9186-92DF-08DB7AEB5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E480A1-49A8-FEB7-EDE6-02384CE2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A79A3-5290-6BF1-2C87-CB68794AC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6CCDB-75F1-8DD4-7B8C-D054149B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 - resultat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2FFE4-8D64-5117-1590-70E26206B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309012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AE32-5AAC-461A-C528-C013A64F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2FE5-3CE9-CF35-5D3D-97F1092F5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Eventuelt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A1949-E09D-424D-25D8-13C94DB0305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830778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1F0F4-7FFD-B62A-F72B-FC23C4ACB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B2E1-287F-FE06-5654-A2295738C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Tak for i aften!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F0EFE-564C-304C-E144-5AD2DEACB5BF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3205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E13A-A44A-0AB1-4911-2117AFBE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96D2-0F21-0A00-BD81-DE6E48E55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</a:t>
            </a:r>
            <a:br>
              <a:rPr lang="en-US" dirty="0"/>
            </a:br>
            <a:r>
              <a:rPr lang="en-US" sz="2700" dirty="0"/>
              <a:t>(</a:t>
            </a:r>
            <a:r>
              <a:rPr lang="da-DK" sz="2700" noProof="0" dirty="0"/>
              <a:t>kan</a:t>
            </a:r>
            <a:r>
              <a:rPr lang="en-US" sz="2700" dirty="0"/>
              <a:t> </a:t>
            </a:r>
            <a:r>
              <a:rPr lang="da-DK" sz="2700" dirty="0"/>
              <a:t>placeres</a:t>
            </a:r>
            <a:r>
              <a:rPr lang="da-DK" sz="2700" noProof="0" dirty="0"/>
              <a:t> efter lokale behov</a:t>
            </a:r>
            <a:r>
              <a:rPr lang="en-US" sz="2700" dirty="0"/>
              <a:t>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D916E-2EDA-220D-7B84-BD4550E765D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7306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762B-64AE-06B8-76D6-862079AC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C5EC-6941-9256-60F9-8332F02FE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Mærkesag i Coop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53BA1-0F44-3B7C-C778-29A16A798B7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1304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E3660-4894-C9FF-8C64-D9E38663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BE97B-47B9-D8F7-A792-0CF9549A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10455-5352-FDD4-AD1C-44B9F3EF4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827749"/>
            <a:ext cx="7076236" cy="4855699"/>
          </a:xfrm>
        </p:spPr>
        <p:txBody>
          <a:bodyPr>
            <a:normAutofit/>
          </a:bodyPr>
          <a:lstStyle/>
          <a:p>
            <a:r>
              <a:rPr lang="da-DK" sz="1500" b="1" dirty="0">
                <a:latin typeface="COOP" panose="02010504010101010104" pitchFamily="2" charset="0"/>
              </a:rPr>
              <a:t>Hvorfor arbejder vi med Medlemmernes Mærkesag?</a:t>
            </a:r>
          </a:p>
          <a:p>
            <a:r>
              <a:rPr lang="da-DK" sz="1500" dirty="0">
                <a:latin typeface="COOP" panose="02010504010101010104" pitchFamily="2" charset="0"/>
              </a:rPr>
              <a:t>Vi er en del af en stor forening med mange lokale fællesskaber.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Derfor har vi brug for noget, der samler os.</a:t>
            </a:r>
          </a:p>
          <a:p>
            <a:r>
              <a:rPr lang="da-DK" sz="1500" dirty="0">
                <a:latin typeface="COOP" panose="02010504010101010104" pitchFamily="2" charset="0"/>
              </a:rPr>
              <a:t>Medlemmernes Mærkesag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Gøre jeres medejerskab synligt bl.a. gennem valg og fælles beslutninger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Skabe en tydelig retning for, hvad vi som forening og butik arbejder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Sikre, at det vi laver lokalt hænger sammen med det, der sker nationalt</a:t>
            </a:r>
          </a:p>
          <a:p>
            <a:r>
              <a:rPr lang="da-DK" sz="1500" dirty="0">
                <a:latin typeface="COOP" panose="02010504010101010104" pitchFamily="2" charset="0"/>
              </a:rPr>
              <a:t>Vi vil arbejde mere samlet og mere tydeligt.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Både over for jer som medlemmer, over for kunderne og over for omverdenen.</a:t>
            </a:r>
          </a:p>
          <a:p>
            <a:r>
              <a:rPr lang="da-DK" sz="1500" b="1" dirty="0">
                <a:latin typeface="COOP" panose="02010504010101010104" pitchFamily="2" charset="0"/>
              </a:rPr>
              <a:t>Kort sagt: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Det skal kunne mærkes i hverdagen, at man er medlem af Coop.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0914C-6325-C7DF-3F81-E84D8086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kern="100" dirty="0">
                <a:solidFill>
                  <a:srgbClr val="C00000"/>
                </a:solidFill>
                <a:effectLst/>
                <a:latin typeface="COOP" panose="020105040101010101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Medlemmernes Mærkesag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DBE627-8530-7187-94F7-A0D15A1BD57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E113C19E-9A44-888B-6BF0-E1C61B74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7562850" y="-45159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0EAC86-C9F7-631E-9890-6B9C84DE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25852-B965-2B4C-17EA-B5931BC8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70194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noProof="0" dirty="0"/>
              <a:t>Dagsorden </a:t>
            </a:r>
            <a:r>
              <a:rPr lang="da-DK" sz="3600" noProof="0" dirty="0"/>
              <a:t>(tilret efter lokalt behov)</a:t>
            </a:r>
            <a:endParaRPr lang="da-DK" noProof="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A588B9-66F1-5FC1-0F81-6144FD731056}"/>
              </a:ext>
            </a:extLst>
          </p:cNvPr>
          <p:cNvSpPr txBox="1"/>
          <p:nvPr/>
        </p:nvSpPr>
        <p:spPr>
          <a:xfrm>
            <a:off x="350568" y="1000536"/>
            <a:ext cx="102221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Velkomst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Dagsorden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Valg af dirigent og stemmetæller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Video med Rasmus Willig – Formand Coop amba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Bestyrelsens beretning og orientering om fremtidsplaner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Godkendelse af årsrapport, herunder bestyrelsens meddel</a:t>
            </a: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else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om året resultatdisponering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Forslag fra bestyrelsen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Indkomne forslag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Valg af medlemmer til bestyrelsen og 1 suppleant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Eventuelt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Tak for i aften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Muligt indhold:</a:t>
            </a:r>
            <a:b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Coop amba om Medlemmernes Mærkesag</a:t>
            </a:r>
            <a:b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Medlemmernes Mærkesag aktivitet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1A2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1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2FA85-8DE6-F950-E9C3-BC63E8CE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48BEF4-7BA4-5E89-CBEF-8963610D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415B5-51A7-8583-50A5-11E4C8747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470" y="989328"/>
            <a:ext cx="11492962" cy="1972947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da-DK" sz="2800" b="1" dirty="0">
                <a:solidFill>
                  <a:srgbClr val="C00000"/>
                </a:solidFill>
                <a:latin typeface="COOP"/>
              </a:rPr>
              <a:t>Synlighed af Medlemmernes Mærkesag i Coops kanaler</a:t>
            </a:r>
            <a:br>
              <a:rPr lang="da-DK" sz="1400" b="1" dirty="0">
                <a:solidFill>
                  <a:srgbClr val="000000"/>
                </a:solidFill>
                <a:latin typeface="COOP"/>
              </a:rPr>
            </a:br>
            <a:r>
              <a:rPr lang="da-DK" sz="1400" dirty="0">
                <a:solidFill>
                  <a:srgbClr val="000000"/>
                </a:solidFill>
                <a:latin typeface="COOP"/>
              </a:rPr>
              <a:t>Valget i efteråret 2025 var synligt i: Samvirke, Tilbudsaviser, Coop </a:t>
            </a:r>
            <a:r>
              <a:rPr lang="da-DK" sz="1400" dirty="0" err="1">
                <a:solidFill>
                  <a:srgbClr val="000000"/>
                </a:solidFill>
                <a:latin typeface="COOP"/>
              </a:rPr>
              <a:t>app’en</a:t>
            </a:r>
            <a:r>
              <a:rPr lang="da-DK" sz="1400" dirty="0">
                <a:solidFill>
                  <a:srgbClr val="000000"/>
                </a:solidFill>
                <a:latin typeface="COOP"/>
              </a:rPr>
              <a:t>, Nyhedsbreve, Sociale medier, TV og Lokalt i butikkerne</a:t>
            </a:r>
          </a:p>
          <a:p>
            <a:pPr lvl="0" algn="ctr">
              <a:spcBef>
                <a:spcPts val="0"/>
              </a:spcBef>
              <a:defRPr/>
            </a:pPr>
            <a:r>
              <a:rPr lang="da-DK" sz="1400" dirty="0">
                <a:solidFill>
                  <a:srgbClr val="000000"/>
                </a:solidFill>
                <a:latin typeface="COOP"/>
              </a:rPr>
              <a:t>Medlemmernes Mærkesag er ikke færdig med at være synlig. Den vil fortsat være til stede i Coops kanaler – nationalt og lokalt.</a:t>
            </a:r>
          </a:p>
          <a:p>
            <a:endParaRPr lang="da-DK" sz="1500" dirty="0">
              <a:latin typeface="COOP" panose="020105040101010101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94CF9-78A0-5B63-E76A-DF66AD52718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CA4D01-1E96-BF40-E513-7A0E653A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78" y="2237818"/>
            <a:ext cx="7830643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89B3B-3336-F07E-503B-CAB297F4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989CB-9F2C-9C72-2135-575DF4E4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FDDDFE-3A4C-0C35-2DBA-1EA302F585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FBD86FD-ACAE-C57D-7563-F921A370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8" y="671246"/>
            <a:ext cx="10908205" cy="5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C27A7-F67D-1F39-4EB0-2E19C391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520F9-34EE-2D62-F0FD-A7F96FAB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DD353-0957-E9E3-F0C0-284B780E8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0633" y="1770599"/>
            <a:ext cx="7076236" cy="4855699"/>
          </a:xfrm>
        </p:spPr>
        <p:txBody>
          <a:bodyPr>
            <a:normAutofit/>
          </a:bodyPr>
          <a:lstStyle/>
          <a:p>
            <a:r>
              <a:rPr lang="da-DK" sz="1400" b="1" dirty="0">
                <a:latin typeface="COOP" panose="02010504010101010104" pitchFamily="2" charset="0"/>
              </a:rPr>
              <a:t>Mærkesagen: Mere dansk og lokalt</a:t>
            </a:r>
          </a:p>
          <a:p>
            <a:r>
              <a:rPr lang="da-DK" sz="1400" dirty="0">
                <a:latin typeface="COOP" panose="02010504010101010104" pitchFamily="2" charset="0"/>
              </a:rPr>
              <a:t>I 2026 er </a:t>
            </a:r>
            <a:r>
              <a:rPr lang="da-DK" sz="1400" i="1" dirty="0">
                <a:latin typeface="COOP" panose="02010504010101010104" pitchFamily="2" charset="0"/>
              </a:rPr>
              <a:t>Mere dansk og lokalt</a:t>
            </a:r>
            <a:r>
              <a:rPr lang="da-DK" sz="1400" dirty="0">
                <a:latin typeface="COOP" panose="02010504010101010104" pitchFamily="2" charset="0"/>
              </a:rPr>
              <a:t>  med til at sætte retningen for hele Coop.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betyder, at mærkesagen kommer til at præge bl.a.: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gør i butikkerne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fortæller i Samvirke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bringer ind i den offentlige debat</a:t>
            </a:r>
          </a:p>
          <a:p>
            <a:r>
              <a:rPr lang="da-DK" sz="1400" dirty="0">
                <a:latin typeface="COOP" panose="02010504010101010104" pitchFamily="2" charset="0"/>
              </a:rPr>
              <a:t>Og vi fortsætter arbejdet med at styrke samarbejdet med danske, lokale og regionale producenter.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er en vigtig prioritering i en tid, hvor: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Danmarks selvforsyning er under pres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udenlandske varer ofte er billigere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danske producenter har svære vilkår</a:t>
            </a:r>
          </a:p>
          <a:p>
            <a:r>
              <a:rPr lang="da-DK" sz="1400" dirty="0">
                <a:latin typeface="COOP" panose="02010504010101010104" pitchFamily="2" charset="0"/>
              </a:rPr>
              <a:t>Med jeres stemmer i ryggen, skruer vi op for indsatsen.</a:t>
            </a:r>
            <a:br>
              <a:rPr lang="da-DK" sz="1400" dirty="0">
                <a:latin typeface="COOP" panose="02010504010101010104" pitchFamily="2" charset="0"/>
              </a:rPr>
            </a:br>
            <a:r>
              <a:rPr lang="da-DK" sz="1400" dirty="0">
                <a:latin typeface="COOP" panose="02010504010101010104" pitchFamily="2" charset="0"/>
              </a:rPr>
              <a:t>Mere dansk og lokalt skal fylde mere, både på hylderne og i debatten.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9EA38E-8F96-5EBB-644F-62276D11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633" y="98171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dirty="0">
                <a:solidFill>
                  <a:srgbClr val="C00000"/>
                </a:solidFill>
                <a:latin typeface="COOP" panose="02010504010101010104" pitchFamily="2" charset="0"/>
              </a:rPr>
              <a:t>Hvad sker der nu?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78887A-C8A7-1E74-9914-121ABECCE9C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952358" y="461858"/>
            <a:ext cx="5260759" cy="365125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73C61265-A2B3-26AC-7F4D-2981D99F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-178855" y="-66675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8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0401-DA13-294A-2E66-A2871068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F462-75F3-78C7-2DA2-F87DD3A5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769" y="166893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Medlemmernes Mærkesag</a:t>
            </a:r>
            <a:br>
              <a:rPr lang="da-DK" noProof="0" dirty="0"/>
            </a:br>
            <a:r>
              <a:rPr lang="da-DK" noProof="0" dirty="0"/>
              <a:t>Aktivitet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CBD04-6033-EF97-1DDB-180B6AD3979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8330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73DE-16B5-99B5-C157-7BB25E6F8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4DEC6-8E2E-7454-C902-2C95A781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E95E1-D2CD-3C89-83B8-F89B1684D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AE8EF-270A-B68B-8FC8-5311C34F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om aktiviteten her – se mulighederne herunder og på coopforum.dk]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87CCE-7A2D-AC75-CC22-582BFE60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Aktivitet med fokus på Medlemmernes Mærkesag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0E2C5D-7149-8F56-C076-EAA8B68BAF27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  <p:pic>
        <p:nvPicPr>
          <p:cNvPr id="1026" name="Picture 2" descr="coop #dagligvarehandlen #detailbranchen | Kristina Larsen Brink 🌱">
            <a:extLst>
              <a:ext uri="{FF2B5EF4-FFF2-40B4-BE49-F238E27FC236}">
                <a16:creationId xmlns:a16="http://schemas.microsoft.com/office/drawing/2014/main" id="{AECFC963-B97D-EAC8-CAB2-24625AD02CC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11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5EF12C7-A55A-0C79-F9E6-786F1356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374">
            <a:off x="6940716" y="3778762"/>
            <a:ext cx="4839917" cy="2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6ADB2-B221-D353-6E95-DDDBFE3F3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72DA-E560-0DCA-C03A-163A3263B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Valg af dirigent og stemmetæller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C5793-2347-6936-BCC6-17A3D5C13903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72173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DA46-8871-4C2D-6514-085AB91C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21C4-769D-5098-A870-A6796D165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Video</a:t>
            </a:r>
            <a:br>
              <a:rPr lang="da-DK" noProof="0" dirty="0"/>
            </a:br>
            <a:r>
              <a:rPr lang="da-DK" noProof="0" dirty="0"/>
              <a:t>Rasmus Willig</a:t>
            </a:r>
            <a:br>
              <a:rPr lang="da-DK" noProof="0" dirty="0"/>
            </a:br>
            <a:r>
              <a:rPr lang="da-DK" noProof="0" dirty="0"/>
              <a:t>Formand Coop amba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07A67-1854-AD3C-E585-2E896D257C84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73810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96A024-A2CC-1F2F-BE77-79C33B1B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7EAC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A4208-B770-707C-0153-09D05ED9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solidFill>
                <a:srgbClr val="3B1A28"/>
              </a:solidFill>
              <a:effectLst/>
              <a:uLnTx/>
              <a:uFillTx/>
              <a:latin typeface="COOP Light" pitchFamily="2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FB2FA3-BE45-46EE-4D07-A29C33D8CF0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>
                <a:solidFill>
                  <a:srgbClr val="F7EAC9"/>
                </a:solidFill>
              </a:rPr>
              <a:t>Video med Rasmus Willig – Formand Coop amba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5D00E82-04BA-A20D-B1DD-070AB93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49" y="1343042"/>
            <a:ext cx="8603500" cy="3734567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>
                <a:solidFill>
                  <a:srgbClr val="F39200"/>
                </a:solidFill>
              </a:rPr>
              <a:t>Video</a:t>
            </a:r>
            <a:br>
              <a:rPr lang="da-DK" dirty="0">
                <a:solidFill>
                  <a:srgbClr val="F39200"/>
                </a:solidFill>
              </a:rPr>
            </a:br>
            <a:r>
              <a:rPr lang="da-DK" dirty="0">
                <a:solidFill>
                  <a:srgbClr val="F39200"/>
                </a:solidFill>
              </a:rPr>
              <a:t>Findes på: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https://coopforum.dk/medlemsraads-og-bestyrelsesarbejde/medlemsmoeder-og-generalforsamlinger/foer-medlemsmoedet/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0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6E37-36AD-331E-730C-D5B17C4B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495F-8E82-6485-33BE-0C353E00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dirty="0"/>
              <a:t>Bestyrelsens beretning og orientering om fremtidsplaner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A69F6-F4D1-FFD4-806C-B2B232FC84B2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06588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D6888496-B82F-5D36-4805-0559B8B67B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620"/>
            <a:ext cx="6096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90C22-8B3A-B605-7376-055C82B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FBCD5-F5C5-B21E-0239-FD53B620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43AFC-F1FC-4738-6347-FE8B614BBBD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dirty="0"/>
              <a:t>Beretning fra bestyrelsen</a:t>
            </a:r>
            <a:endParaRPr lang="da-DK" noProof="0" dirty="0"/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B57BA-F758-4DE6-9CA1-5537B180F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4DEC9B-F871-9AD6-5C4C-D5CA0D918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relevant tekst]</a:t>
            </a:r>
          </a:p>
        </p:txBody>
      </p:sp>
    </p:spTree>
    <p:extLst>
      <p:ext uri="{BB962C8B-B14F-4D97-AF65-F5344CB8AC3E}">
        <p14:creationId xmlns:p14="http://schemas.microsoft.com/office/powerpoint/2010/main" val="303386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9C30E5-5233-CE5F-CA31-2EE64C38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68808857-3AFD-090F-2444-C6B161357C5C}"/>
              </a:ext>
            </a:extLst>
          </p:cNvPr>
          <p:cNvSpPr txBox="1">
            <a:spLocks/>
          </p:cNvSpPr>
          <p:nvPr/>
        </p:nvSpPr>
        <p:spPr>
          <a:xfrm>
            <a:off x="703307" y="298891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pic>
        <p:nvPicPr>
          <p:cNvPr id="13" name="Pladsholder til billede 32">
            <a:extLst>
              <a:ext uri="{FF2B5EF4-FFF2-40B4-BE49-F238E27FC236}">
                <a16:creationId xmlns:a16="http://schemas.microsoft.com/office/drawing/2014/main" id="{58E15181-6395-3F69-0AC9-6F6C61C90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813" y="1629480"/>
            <a:ext cx="2520950" cy="1260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F27B9C-0791-8FE3-F76E-E063C62C6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07" y="162948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adpyramiden_2011-uden baggrund">
            <a:extLst>
              <a:ext uri="{FF2B5EF4-FFF2-40B4-BE49-F238E27FC236}">
                <a16:creationId xmlns:a16="http://schemas.microsoft.com/office/drawing/2014/main" id="{E2178F4A-B830-3209-86D1-D8F20BE3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526" y="1629480"/>
            <a:ext cx="273265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Økologi">
            <a:extLst>
              <a:ext uri="{FF2B5EF4-FFF2-40B4-BE49-F238E27FC236}">
                <a16:creationId xmlns:a16="http://schemas.microsoft.com/office/drawing/2014/main" id="{BC2F3B42-705E-AB79-D51B-66DB8D00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87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ladsholder til billede 34">
            <a:extLst>
              <a:ext uri="{FF2B5EF4-FFF2-40B4-BE49-F238E27FC236}">
                <a16:creationId xmlns:a16="http://schemas.microsoft.com/office/drawing/2014/main" id="{E615369E-6DAA-2927-DDBE-16A25A84D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629480"/>
            <a:ext cx="2520950" cy="1260000"/>
          </a:xfrm>
          <a:prstGeom prst="rect">
            <a:avLst/>
          </a:prstGeom>
        </p:spPr>
      </p:pic>
      <p:pic>
        <p:nvPicPr>
          <p:cNvPr id="28" name="Picture 16" descr="Æg: guide til forskellige typer">
            <a:extLst>
              <a:ext uri="{FF2B5EF4-FFF2-40B4-BE49-F238E27FC236}">
                <a16:creationId xmlns:a16="http://schemas.microsoft.com/office/drawing/2014/main" id="{01569948-9808-5F3B-88CC-1F6B2272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236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dsholder til billede 26">
            <a:extLst>
              <a:ext uri="{FF2B5EF4-FFF2-40B4-BE49-F238E27FC236}">
                <a16:creationId xmlns:a16="http://schemas.microsoft.com/office/drawing/2014/main" id="{09901949-9C30-B07E-9C3A-395776E384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949" y="4054530"/>
            <a:ext cx="2520950" cy="1260000"/>
          </a:xfrm>
          <a:prstGeom prst="rect">
            <a:avLst/>
          </a:prstGeom>
        </p:spPr>
      </p:pic>
      <p:pic>
        <p:nvPicPr>
          <p:cNvPr id="31" name="Pladsholder til billede 30">
            <a:extLst>
              <a:ext uri="{FF2B5EF4-FFF2-40B4-BE49-F238E27FC236}">
                <a16:creationId xmlns:a16="http://schemas.microsoft.com/office/drawing/2014/main" id="{8784F6FC-8A35-D302-98AD-3F534B3F0E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662" y="4054530"/>
            <a:ext cx="2520950" cy="126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526B6BC-FBC0-A86C-807F-6A9C207B5212}"/>
              </a:ext>
            </a:extLst>
          </p:cNvPr>
          <p:cNvSpPr txBox="1"/>
          <p:nvPr/>
        </p:nvSpPr>
        <p:spPr>
          <a:xfrm>
            <a:off x="618836" y="526473"/>
            <a:ext cx="10732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1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Året i billeder [indsæt fotos]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C9818B01-1D06-87D3-36CB-6AA05FEC1488}"/>
              </a:ext>
            </a:extLst>
          </p:cNvPr>
          <p:cNvSpPr txBox="1">
            <a:spLocks/>
          </p:cNvSpPr>
          <p:nvPr/>
        </p:nvSpPr>
        <p:spPr>
          <a:xfrm>
            <a:off x="3440156" y="300744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8AB467D-FCD6-7954-361D-2069D857F8F4}"/>
              </a:ext>
            </a:extLst>
          </p:cNvPr>
          <p:cNvSpPr txBox="1">
            <a:spLocks/>
          </p:cNvSpPr>
          <p:nvPr/>
        </p:nvSpPr>
        <p:spPr>
          <a:xfrm>
            <a:off x="6177005" y="306430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82F6991-46F1-B086-F4D5-183537F0D4B9}"/>
              </a:ext>
            </a:extLst>
          </p:cNvPr>
          <p:cNvSpPr txBox="1">
            <a:spLocks/>
          </p:cNvSpPr>
          <p:nvPr/>
        </p:nvSpPr>
        <p:spPr>
          <a:xfrm>
            <a:off x="8913854" y="3063499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D3915EF-22E1-0897-F451-3863103F07CC}"/>
              </a:ext>
            </a:extLst>
          </p:cNvPr>
          <p:cNvSpPr txBox="1">
            <a:spLocks/>
          </p:cNvSpPr>
          <p:nvPr/>
        </p:nvSpPr>
        <p:spPr>
          <a:xfrm>
            <a:off x="618836" y="5571927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D1C6B924-ACF7-8676-BFC3-AFB049CAB3EF}"/>
              </a:ext>
            </a:extLst>
          </p:cNvPr>
          <p:cNvSpPr txBox="1">
            <a:spLocks/>
          </p:cNvSpPr>
          <p:nvPr/>
        </p:nvSpPr>
        <p:spPr>
          <a:xfrm>
            <a:off x="3307959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64AA929B-9E4F-CF14-136A-CF41BE030FAA}"/>
              </a:ext>
            </a:extLst>
          </p:cNvPr>
          <p:cNvSpPr txBox="1">
            <a:spLocks/>
          </p:cNvSpPr>
          <p:nvPr/>
        </p:nvSpPr>
        <p:spPr>
          <a:xfrm>
            <a:off x="6226813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82B0616-468E-D369-F7D3-9513CBB8E716}"/>
              </a:ext>
            </a:extLst>
          </p:cNvPr>
          <p:cNvSpPr txBox="1">
            <a:spLocks/>
          </p:cNvSpPr>
          <p:nvPr/>
        </p:nvSpPr>
        <p:spPr>
          <a:xfrm>
            <a:off x="8963662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3D4B779-8703-BA70-5D1C-0530903B02F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48470" y="161348"/>
            <a:ext cx="4926844" cy="365125"/>
          </a:xfrm>
        </p:spPr>
        <p:txBody>
          <a:bodyPr>
            <a:normAutofit/>
          </a:bodyPr>
          <a:lstStyle/>
          <a:p>
            <a:r>
              <a:rPr lang="da-DK" sz="1200" dirty="0"/>
              <a:t>Beretning fra bestyrelsen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4438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p amba">
      <a:dk1>
        <a:srgbClr val="3B1A28"/>
      </a:dk1>
      <a:lt1>
        <a:srgbClr val="FFFFFF"/>
      </a:lt1>
      <a:dk2>
        <a:srgbClr val="3B1A28"/>
      </a:dk2>
      <a:lt2>
        <a:srgbClr val="EBCB79"/>
      </a:lt2>
      <a:accent1>
        <a:srgbClr val="A1565C"/>
      </a:accent1>
      <a:accent2>
        <a:srgbClr val="1C6D46"/>
      </a:accent2>
      <a:accent3>
        <a:srgbClr val="3C1B28"/>
      </a:accent3>
      <a:accent4>
        <a:srgbClr val="F39200"/>
      </a:accent4>
      <a:accent5>
        <a:srgbClr val="EBCB79"/>
      </a:accent5>
      <a:accent6>
        <a:srgbClr val="A1565C"/>
      </a:accent6>
      <a:hlink>
        <a:srgbClr val="3C1B28"/>
      </a:hlink>
      <a:folHlink>
        <a:srgbClr val="3B1A2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979</Words>
  <Application>Microsoft Office PowerPoint</Application>
  <PresentationFormat>Widescreen</PresentationFormat>
  <Paragraphs>179</Paragraphs>
  <Slides>34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40" baseType="lpstr">
      <vt:lpstr>Aptos</vt:lpstr>
      <vt:lpstr>Arial</vt:lpstr>
      <vt:lpstr>Calibri</vt:lpstr>
      <vt:lpstr>COOP</vt:lpstr>
      <vt:lpstr>COOP Light</vt:lpstr>
      <vt:lpstr>Office Theme</vt:lpstr>
      <vt:lpstr>Velkommen til generalforsamling 2026</vt:lpstr>
      <vt:lpstr>PowerPoint-præsentation</vt:lpstr>
      <vt:lpstr>Dagsorden (tilret efter lokalt behov)</vt:lpstr>
      <vt:lpstr>Valg af dirigent og stemmetæller</vt:lpstr>
      <vt:lpstr>Video Rasmus Willig Formand Coop amba</vt:lpstr>
      <vt:lpstr>Video Findes på: https://coopforum.dk/medlemsraads-og-bestyrelsesarbejde/medlemsmoeder-og-generalforsamlinger/foer-medlemsmoedet/</vt:lpstr>
      <vt:lpstr>Bestyrelsens beretning og orientering om fremtidsplaner</vt:lpstr>
      <vt:lpstr>PowerPoint-præsentation</vt:lpstr>
      <vt:lpstr>PowerPoint-præsentation</vt:lpstr>
      <vt:lpstr>[Indsæt overskrift]</vt:lpstr>
      <vt:lpstr>PowerPoint-præsentation</vt:lpstr>
      <vt:lpstr>Godkendelse af årsrapport, herunder bestyrelsens meddelelse om årets resultatdisponering </vt:lpstr>
      <vt:lpstr>PowerPoint-præsentation</vt:lpstr>
      <vt:lpstr>Forslag fra bestyrelsen</vt:lpstr>
      <vt:lpstr>PowerPoint-præsentation</vt:lpstr>
      <vt:lpstr>Indkomne forslag</vt:lpstr>
      <vt:lpstr>[Indsæt overskrift]</vt:lpstr>
      <vt:lpstr>Valg</vt:lpstr>
      <vt:lpstr>Valg: Hvordan stiller man op  til bestyrelsen? </vt:lpstr>
      <vt:lpstr>Hvordan foregår valget? </vt:lpstr>
      <vt:lpstr>Navne på kandidater til bestyrelsen</vt:lpstr>
      <vt:lpstr>Afstemning - resultat</vt:lpstr>
      <vt:lpstr>Navne på kandidater til suppleant rollen</vt:lpstr>
      <vt:lpstr>Afstemning - resultat</vt:lpstr>
      <vt:lpstr>Eventuelt</vt:lpstr>
      <vt:lpstr>Tak for i aften!</vt:lpstr>
      <vt:lpstr>Pause (kan placeres efter lokale behov) </vt:lpstr>
      <vt:lpstr>Medlemmernes Mærkesag i Coop</vt:lpstr>
      <vt:lpstr>Medlemmernes Mærkesag </vt:lpstr>
      <vt:lpstr>PowerPoint-præsentation</vt:lpstr>
      <vt:lpstr>PowerPoint-præsentation</vt:lpstr>
      <vt:lpstr>Hvad sker der nu? </vt:lpstr>
      <vt:lpstr>Medlemmernes Mærkesag Aktivitet </vt:lpstr>
      <vt:lpstr>[Aktivitet med fokus på Medlemmernes Mærkesag]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Vest, Niels Malmberg</dc:creator>
  <cp:lastModifiedBy>Vest, Niels Malmberg</cp:lastModifiedBy>
  <cp:revision>19</cp:revision>
  <dcterms:created xsi:type="dcterms:W3CDTF">2026-02-23T08:43:10Z</dcterms:created>
  <dcterms:modified xsi:type="dcterms:W3CDTF">2026-03-24T10:55:46Z</dcterms:modified>
</cp:coreProperties>
</file>